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92" r:id="rId2"/>
    <p:sldId id="256" r:id="rId3"/>
    <p:sldId id="293" r:id="rId4"/>
    <p:sldId id="294" r:id="rId5"/>
    <p:sldId id="277" r:id="rId6"/>
    <p:sldId id="272" r:id="rId7"/>
    <p:sldId id="271" r:id="rId8"/>
    <p:sldId id="279" r:id="rId9"/>
    <p:sldId id="280" r:id="rId10"/>
    <p:sldId id="282" r:id="rId11"/>
    <p:sldId id="290" r:id="rId12"/>
    <p:sldId id="273" r:id="rId13"/>
    <p:sldId id="263" r:id="rId14"/>
    <p:sldId id="291" r:id="rId15"/>
    <p:sldId id="295" r:id="rId16"/>
    <p:sldId id="289" r:id="rId17"/>
    <p:sldId id="299" r:id="rId18"/>
    <p:sldId id="296" r:id="rId19"/>
    <p:sldId id="297" r:id="rId20"/>
    <p:sldId id="307" r:id="rId21"/>
    <p:sldId id="301" r:id="rId22"/>
    <p:sldId id="302" r:id="rId23"/>
    <p:sldId id="283" r:id="rId24"/>
    <p:sldId id="278" r:id="rId25"/>
    <p:sldId id="303" r:id="rId26"/>
    <p:sldId id="304" r:id="rId27"/>
    <p:sldId id="305" r:id="rId28"/>
    <p:sldId id="276" r:id="rId29"/>
    <p:sldId id="27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6"/>
  </p:normalViewPr>
  <p:slideViewPr>
    <p:cSldViewPr snapToGrid="0">
      <p:cViewPr varScale="1">
        <p:scale>
          <a:sx n="103" d="100"/>
          <a:sy n="103" d="100"/>
        </p:scale>
        <p:origin x="132"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6T19:16:24.257"/>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0 108,'99'0,"-7"2,-23 3,-4 4,-2 4,11 1,4-4,-2-4,-2-2,-8 1,7 2,5 1,-2-2,-10-3,-11-2,-7-1,1 0,3 0,5 0,0-1,-2-3,-3-1,-2 0,0 2,1 2,-2 1,-1 0,1 0,-1 0,2 0,0 0,1-3,0 1,4-1,1 2,0 1,1 0,-2 0,-2 0,-4-3,-6 0,-4-2,-5 1,-2-1,1 0,5 0,6-4,7-2,4-5,2 1,3-1,1 0,-1 3,-3-1,-4 4,-6 1,-7 2,-7 3,-7 1,-1 3,0 0,3 0,4 0,6 0,4 0,10 0,12 0,4 3,-2 2,-13 0,-17 2,-11-3,-5-1,-3 0,1 0,-1-1,3 0,0-2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6T19:16:26.874"/>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0 103,'68'0,"-1"0,3 3,-2 3,-5 2,-2 3,-3 2,-1 2,34 18,-11-8,-9-4,4-2,7-3,8-2,6-5,2-4,-1-3,-1 0,3-10,-1-6,0-7,-50 7,0 0,44-10,-4 1,-4 1,-4 3,-4-1,2 2,-3 2,-1 5,1 4,-1 5,3-1,-4 0,-8-2,-8 0,-8 2,-1 1,4 2,5-2,4 0,-5-3,-5 0,-5-1,-5 1,-1 1,-3 2,-2 2,1 0,1 0,5-3,4 0,5 0,2-1,-3 1,-4 0,-4 2,-4 1,-1 0,-3 0,-3 0,-5 0,-3 0,-3 0,-10 0,-2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6T19:16:32.640"/>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1 610,'88'0,"0"0,-13 0,5 0,3 0,-3 0,-6 0,-8 0,-9 0,-2 2,1 2,3 4,4 2,1-1,4-3,5-4,2-2,2 0,-7 0,-7-2,-7-2,-1-2,5 0,8 1,8-3,7 1,6 0,1 1,2 3,3 2,-44 2,1 0,4 2,1 0,1 2,2 2,1 1,1 2,1 0,-1 2,1 0,-1 1,-1-1,0 1,-5-1,0-1,-6-1,-1-2,32 3,-21-6,-18-5,-14 0,-14 0,1-10,0-48,-7 37,5-23,-5 91,-2-14,2 24,-6-32,-2-1,0-11,16 0,10-11,21-3,10-2,2-4,18-4,-12-1,14-3,-9 2,8-1,7 3,2 6,1 3,0-1,3 0,5-3,0-2,-5-1,-9 1,-10 0,-10 3,-2 0,3 0,4 0,8-3,9 1,1-1,5 2,-6 0,-4-5,0-3,-1-4,4 0,3 0,5 0,4-2,-46 9,0-1,1-2,0-3,1 0,-1-3,-1-2,-1-2,-3 0,0-1,40-24,1 0,-2 3,1 4,-3 5,-6 7,-6 7,-11 7,-10 4,-8 3,-2 0,0 1,-2 1,-2 2,-3 3,-4 0,-6 2,-7 0,-2 0,-4 17,-2-6,-2 34,-5 9,3 20,4 5,0-18,0-23,-4-24,-3-15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6T19:11:32.74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1,'91'0,"-8"0,-15 0,-9 0,-6 0,-2 2,11 5,0 3,-1 1,-7-2,-13-3,4-2,2 1,2 2,-2 2,1 2,-2 2,2-1,2 2,3 1,4-1,4 2,2-3,-2-2,-6-3,-4-3,-4-3,2-2,5 0,3 0,7 0,7 0,8 0,7 0,5-1,7-2,-47 0,0 0,1 0,0 0,-1-1,-1 0,44-1,-7 2,-8 0,-2 3,-5 0,-4 0,-2 0,-3 0,-2 0,0 0,3 0,1 0,5 0,1 0,0 0,3 0,0 0,0 0,-1 0,-6 0,-6 0,-2 0,3 0,6 0,6 0,0 0,-8 0,-5 0,-7 0,1 0,0 0,0 0,2 0,-2 0,-1 0,2 0,-3 0,2 0,1 0,0 0,-1 0,0 0,-5 0,-1 0,-3 0,-4 0,2 0,-5 0,-1 0,-3 0,-1 0,2 0,1 0,6 0,-2 0,-2 0,-5 0,-7 0,-4 0,-3 0,-3-2,1 0,-1-1,0 1,0 2,-3-1,2-2,-2-1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6T19:12:16.70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5005 50,'-90'0,"2"0,10 0,-2 3,-4-1,33 1,-2 0,1-1,1 1,-48 0,16-1,23-2,3 0,1 2,-1 3,-1 2,-1 3,-4 1,-6-1,-4-1,-4-1,0-3,4-2,2 0,2-3,3 0,-3 0,-2 0,-4 0,-1 0,2-1,4-3,1-2,3-1,2 0,4 4,4 0,1 3,2-1,-4-2,-7 0,-6 0,-2 0,2 1,9-2,7-1,5 2,3-2,-2-3,-3 0,-3-2,-6-2,0 2,2 0,3 4,0 2,-5 1,-4 0,0 0,2 0,1 2,3 1,3 0,4 0,6 0,5 2,2 3,4 0,3 0,-1-1,1-2,-2 1,0-1,-1-2,0 0,1 0,-1 0,3 2,2 0,2 1,1-2,0 1,1 0,3 1,2 0,1 0,0 1,1 2,2-1,-1 2,1-4,1 1,0-4,-1 0,-1 0,-1 0,3 0,-3 0,1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6T19:12:20.95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0,'64'0,"0"0,2 0,-1 0,-6 0,-1 0,3 0,1 0,-4 0,-1 0,-1 0,-1 0,-3 1,0 1,39 3,-5 1,-10 0,-6-1,-4-2,-1 1,-1 1,3-2,-1-1,-1-1,-5-1,-5 0,-6 0,-1 0,-1 0,1 0,6-2,-2-1,-1-2,-1 0,-5 1,-1 0,-3 0,-4-1,-1 1,0 2,-2 1,0 1,0 0,0 0,0 0,-1 0,-3 0,-5 0,2 0,-15 0,3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6T19:45:39.78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27,'85'0,"7"0,-36 0,2 0,3 0,3 0,5-2,1 1,5-1,0-1,1 0,-1 0,-1 0,-1 0,-2 1,0 0,-1 1,0 0,1 1,1 0,0 1,-1 2,0 1,-1 2,-1 2,0 2,-4 0,-1 1,-2-2,-1 1,-3-2,0-1,-4 0,0-1,1 0,0-1,-2-1,0-1,-2-1,-1 0,45-1,-3-1,2 0,6 0,-47 0,2 0,2 0,0 0,3 0,1 0,3 0,1 0,0 0,0 0,0 0,-1 0,-1 0,-1 0,-2 0,-1 0,-1-1,0 2,-1-1,-1 1,0 1,0 0,-2 2,-1 0,-2 1,-1 2,45 7,-9 0,-5 1,-4-2,2-2,5 3,5 0,4 0,-1 0,-2-2,-5-1,-4 0,-4 0,1-1,3 1,4-2,2 0,1-4,1-2,0-2,6-1,-44 0,0 0,5 0,0 0,3 0,2 0,1 0,1 0,-1 0,-1 0,-1 0,-1 0,-3 0,0 0,-1 0,-2 0,2 0,0 0,1 0,0 0,-2 0,0 0,-2 0,-1 0,44 0,-4 0,-3 0,-4 0,-8-2,-5-3,-5-3,-3 0,-2 0,0 3,-2 3,-1-1,-1 3,-3-2,1-1,-1-2,1 0,-3 2,-6 1,-5 2,1 0,0 0,-1 0,0 0,-3 0,-4 0,-3 0,-4 0,-5 0,-2 0,-1 0,-4 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F7554A-EA72-F847-B4AD-CE9149419F3D}"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EF4E2D-959E-4946-AC06-710423377E89}" type="slidenum">
              <a:rPr lang="en-US" smtClean="0"/>
              <a:t>‹nr.›</a:t>
            </a:fld>
            <a:endParaRPr lang="en-US"/>
          </a:p>
        </p:txBody>
      </p:sp>
    </p:spTree>
    <p:extLst>
      <p:ext uri="{BB962C8B-B14F-4D97-AF65-F5344CB8AC3E}">
        <p14:creationId xmlns:p14="http://schemas.microsoft.com/office/powerpoint/2010/main" val="3638064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x.com</a:t>
            </a:r>
            <a:r>
              <a:rPr lang="en-US" dirty="0"/>
              <a:t>/</a:t>
            </a:r>
            <a:r>
              <a:rPr lang="en-US" dirty="0" err="1"/>
              <a:t>GlennLuk</a:t>
            </a:r>
            <a:r>
              <a:rPr lang="en-US" dirty="0"/>
              <a:t>/status/1830257660463354251</a:t>
            </a:r>
          </a:p>
        </p:txBody>
      </p:sp>
      <p:sp>
        <p:nvSpPr>
          <p:cNvPr id="4" name="Slide Number Placeholder 3"/>
          <p:cNvSpPr>
            <a:spLocks noGrp="1"/>
          </p:cNvSpPr>
          <p:nvPr>
            <p:ph type="sldNum" sz="quarter" idx="5"/>
          </p:nvPr>
        </p:nvSpPr>
        <p:spPr/>
        <p:txBody>
          <a:bodyPr/>
          <a:lstStyle/>
          <a:p>
            <a:fld id="{B1EF4E2D-959E-4946-AC06-710423377E89}" type="slidenum">
              <a:rPr lang="en-US" smtClean="0"/>
              <a:t>8</a:t>
            </a:fld>
            <a:endParaRPr lang="en-US"/>
          </a:p>
        </p:txBody>
      </p:sp>
    </p:spTree>
    <p:extLst>
      <p:ext uri="{BB962C8B-B14F-4D97-AF65-F5344CB8AC3E}">
        <p14:creationId xmlns:p14="http://schemas.microsoft.com/office/powerpoint/2010/main" val="591503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mishtalk.com</a:t>
            </a:r>
            <a:r>
              <a:rPr lang="en-US" dirty="0"/>
              <a:t>/economics/chinese-automakers-are-far-ahead-of-ford-and-gm-on-cost-and-quality/</a:t>
            </a:r>
          </a:p>
        </p:txBody>
      </p:sp>
      <p:sp>
        <p:nvSpPr>
          <p:cNvPr id="4" name="Slide Number Placeholder 3"/>
          <p:cNvSpPr>
            <a:spLocks noGrp="1"/>
          </p:cNvSpPr>
          <p:nvPr>
            <p:ph type="sldNum" sz="quarter" idx="5"/>
          </p:nvPr>
        </p:nvSpPr>
        <p:spPr/>
        <p:txBody>
          <a:bodyPr/>
          <a:lstStyle/>
          <a:p>
            <a:fld id="{B1EF4E2D-959E-4946-AC06-710423377E89}" type="slidenum">
              <a:rPr lang="en-US" smtClean="0"/>
              <a:t>10</a:t>
            </a:fld>
            <a:endParaRPr lang="en-US"/>
          </a:p>
        </p:txBody>
      </p:sp>
    </p:spTree>
    <p:extLst>
      <p:ext uri="{BB962C8B-B14F-4D97-AF65-F5344CB8AC3E}">
        <p14:creationId xmlns:p14="http://schemas.microsoft.com/office/powerpoint/2010/main" val="1562950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0AE00-1F9D-09C3-E7DA-E8B1EEA67A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3B2048-8712-1921-96B4-4D38919BA2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DA4934-8B88-327F-5270-2A2D5194F4FB}"/>
              </a:ext>
            </a:extLst>
          </p:cNvPr>
          <p:cNvSpPr>
            <a:spLocks noGrp="1"/>
          </p:cNvSpPr>
          <p:nvPr>
            <p:ph type="dt" sz="half" idx="10"/>
          </p:nvPr>
        </p:nvSpPr>
        <p:spPr/>
        <p:txBody>
          <a:bodyPr/>
          <a:lstStyle/>
          <a:p>
            <a:fld id="{30A86859-2912-554D-92F7-541BDC6E3EAF}" type="datetimeFigureOut">
              <a:rPr lang="en-US" smtClean="0"/>
              <a:t>10/8/2024</a:t>
            </a:fld>
            <a:endParaRPr lang="en-US"/>
          </a:p>
        </p:txBody>
      </p:sp>
      <p:sp>
        <p:nvSpPr>
          <p:cNvPr id="5" name="Footer Placeholder 4">
            <a:extLst>
              <a:ext uri="{FF2B5EF4-FFF2-40B4-BE49-F238E27FC236}">
                <a16:creationId xmlns:a16="http://schemas.microsoft.com/office/drawing/2014/main" id="{6B24BE44-6FEC-10DB-63D4-E0E225AFC3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462098-B9C4-A880-B3A7-FCA0E06BB7EE}"/>
              </a:ext>
            </a:extLst>
          </p:cNvPr>
          <p:cNvSpPr>
            <a:spLocks noGrp="1"/>
          </p:cNvSpPr>
          <p:nvPr>
            <p:ph type="sldNum" sz="quarter" idx="12"/>
          </p:nvPr>
        </p:nvSpPr>
        <p:spPr/>
        <p:txBody>
          <a:bodyPr/>
          <a:lstStyle/>
          <a:p>
            <a:fld id="{29D2BABA-3889-F64C-8913-9A1E363D66FF}" type="slidenum">
              <a:rPr lang="en-US" smtClean="0"/>
              <a:t>‹nr.›</a:t>
            </a:fld>
            <a:endParaRPr lang="en-US"/>
          </a:p>
        </p:txBody>
      </p:sp>
    </p:spTree>
    <p:extLst>
      <p:ext uri="{BB962C8B-B14F-4D97-AF65-F5344CB8AC3E}">
        <p14:creationId xmlns:p14="http://schemas.microsoft.com/office/powerpoint/2010/main" val="1325563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A5B01-2F1B-DAE5-6FDD-528FF5C57A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A8E003-41D6-DFE3-29CC-43CEF25418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0BB5BE-E615-932F-958A-3EB7435D9CE2}"/>
              </a:ext>
            </a:extLst>
          </p:cNvPr>
          <p:cNvSpPr>
            <a:spLocks noGrp="1"/>
          </p:cNvSpPr>
          <p:nvPr>
            <p:ph type="dt" sz="half" idx="10"/>
          </p:nvPr>
        </p:nvSpPr>
        <p:spPr/>
        <p:txBody>
          <a:bodyPr/>
          <a:lstStyle/>
          <a:p>
            <a:fld id="{30A86859-2912-554D-92F7-541BDC6E3EAF}" type="datetimeFigureOut">
              <a:rPr lang="en-US" smtClean="0"/>
              <a:t>10/8/2024</a:t>
            </a:fld>
            <a:endParaRPr lang="en-US"/>
          </a:p>
        </p:txBody>
      </p:sp>
      <p:sp>
        <p:nvSpPr>
          <p:cNvPr id="5" name="Footer Placeholder 4">
            <a:extLst>
              <a:ext uri="{FF2B5EF4-FFF2-40B4-BE49-F238E27FC236}">
                <a16:creationId xmlns:a16="http://schemas.microsoft.com/office/drawing/2014/main" id="{154D0C02-182A-BCB3-9843-16AB320E4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FAF4CE-7934-15AB-8530-13823E2D0697}"/>
              </a:ext>
            </a:extLst>
          </p:cNvPr>
          <p:cNvSpPr>
            <a:spLocks noGrp="1"/>
          </p:cNvSpPr>
          <p:nvPr>
            <p:ph type="sldNum" sz="quarter" idx="12"/>
          </p:nvPr>
        </p:nvSpPr>
        <p:spPr/>
        <p:txBody>
          <a:bodyPr/>
          <a:lstStyle/>
          <a:p>
            <a:fld id="{29D2BABA-3889-F64C-8913-9A1E363D66FF}" type="slidenum">
              <a:rPr lang="en-US" smtClean="0"/>
              <a:t>‹nr.›</a:t>
            </a:fld>
            <a:endParaRPr lang="en-US"/>
          </a:p>
        </p:txBody>
      </p:sp>
    </p:spTree>
    <p:extLst>
      <p:ext uri="{BB962C8B-B14F-4D97-AF65-F5344CB8AC3E}">
        <p14:creationId xmlns:p14="http://schemas.microsoft.com/office/powerpoint/2010/main" val="1340961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200809-67A6-6D5A-0E5F-F1166F34A3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97000C-A1F7-E0A1-23D9-F55761E6EC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FC9D8-CDD8-607D-3D06-46BD7ADDF30B}"/>
              </a:ext>
            </a:extLst>
          </p:cNvPr>
          <p:cNvSpPr>
            <a:spLocks noGrp="1"/>
          </p:cNvSpPr>
          <p:nvPr>
            <p:ph type="dt" sz="half" idx="10"/>
          </p:nvPr>
        </p:nvSpPr>
        <p:spPr/>
        <p:txBody>
          <a:bodyPr/>
          <a:lstStyle/>
          <a:p>
            <a:fld id="{30A86859-2912-554D-92F7-541BDC6E3EAF}" type="datetimeFigureOut">
              <a:rPr lang="en-US" smtClean="0"/>
              <a:t>10/8/2024</a:t>
            </a:fld>
            <a:endParaRPr lang="en-US"/>
          </a:p>
        </p:txBody>
      </p:sp>
      <p:sp>
        <p:nvSpPr>
          <p:cNvPr id="5" name="Footer Placeholder 4">
            <a:extLst>
              <a:ext uri="{FF2B5EF4-FFF2-40B4-BE49-F238E27FC236}">
                <a16:creationId xmlns:a16="http://schemas.microsoft.com/office/drawing/2014/main" id="{533BF74A-5C69-9088-D699-0BB301546C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E2042-E386-3072-F906-149C3F1A7FBB}"/>
              </a:ext>
            </a:extLst>
          </p:cNvPr>
          <p:cNvSpPr>
            <a:spLocks noGrp="1"/>
          </p:cNvSpPr>
          <p:nvPr>
            <p:ph type="sldNum" sz="quarter" idx="12"/>
          </p:nvPr>
        </p:nvSpPr>
        <p:spPr/>
        <p:txBody>
          <a:bodyPr/>
          <a:lstStyle/>
          <a:p>
            <a:fld id="{29D2BABA-3889-F64C-8913-9A1E363D66FF}" type="slidenum">
              <a:rPr lang="en-US" smtClean="0"/>
              <a:t>‹nr.›</a:t>
            </a:fld>
            <a:endParaRPr lang="en-US"/>
          </a:p>
        </p:txBody>
      </p:sp>
    </p:spTree>
    <p:extLst>
      <p:ext uri="{BB962C8B-B14F-4D97-AF65-F5344CB8AC3E}">
        <p14:creationId xmlns:p14="http://schemas.microsoft.com/office/powerpoint/2010/main" val="3781730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1C570-AFA5-CFA5-6C9C-FBF6BAD806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A322E9-AADC-F8A5-E5AD-E686DD5856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72EFB-5FBD-FD56-3E63-948CD1F3F945}"/>
              </a:ext>
            </a:extLst>
          </p:cNvPr>
          <p:cNvSpPr>
            <a:spLocks noGrp="1"/>
          </p:cNvSpPr>
          <p:nvPr>
            <p:ph type="dt" sz="half" idx="10"/>
          </p:nvPr>
        </p:nvSpPr>
        <p:spPr/>
        <p:txBody>
          <a:bodyPr/>
          <a:lstStyle/>
          <a:p>
            <a:fld id="{30A86859-2912-554D-92F7-541BDC6E3EAF}" type="datetimeFigureOut">
              <a:rPr lang="en-US" smtClean="0"/>
              <a:t>10/8/2024</a:t>
            </a:fld>
            <a:endParaRPr lang="en-US"/>
          </a:p>
        </p:txBody>
      </p:sp>
      <p:sp>
        <p:nvSpPr>
          <p:cNvPr id="5" name="Footer Placeholder 4">
            <a:extLst>
              <a:ext uri="{FF2B5EF4-FFF2-40B4-BE49-F238E27FC236}">
                <a16:creationId xmlns:a16="http://schemas.microsoft.com/office/drawing/2014/main" id="{964101C6-4C90-4D29-8475-FA674D5891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16589C-866D-E33B-D98D-6778C8C6316D}"/>
              </a:ext>
            </a:extLst>
          </p:cNvPr>
          <p:cNvSpPr>
            <a:spLocks noGrp="1"/>
          </p:cNvSpPr>
          <p:nvPr>
            <p:ph type="sldNum" sz="quarter" idx="12"/>
          </p:nvPr>
        </p:nvSpPr>
        <p:spPr/>
        <p:txBody>
          <a:bodyPr/>
          <a:lstStyle/>
          <a:p>
            <a:fld id="{29D2BABA-3889-F64C-8913-9A1E363D66FF}" type="slidenum">
              <a:rPr lang="en-US" smtClean="0"/>
              <a:t>‹nr.›</a:t>
            </a:fld>
            <a:endParaRPr lang="en-US"/>
          </a:p>
        </p:txBody>
      </p:sp>
    </p:spTree>
    <p:extLst>
      <p:ext uri="{BB962C8B-B14F-4D97-AF65-F5344CB8AC3E}">
        <p14:creationId xmlns:p14="http://schemas.microsoft.com/office/powerpoint/2010/main" val="1801672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1706F-BB5D-7343-A349-005F7F791C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1E98AB-8E20-5618-FDE2-3FD8A92EB5E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E5EBF1-31E5-32B5-040B-30E4D2DF1131}"/>
              </a:ext>
            </a:extLst>
          </p:cNvPr>
          <p:cNvSpPr>
            <a:spLocks noGrp="1"/>
          </p:cNvSpPr>
          <p:nvPr>
            <p:ph type="dt" sz="half" idx="10"/>
          </p:nvPr>
        </p:nvSpPr>
        <p:spPr/>
        <p:txBody>
          <a:bodyPr/>
          <a:lstStyle/>
          <a:p>
            <a:fld id="{30A86859-2912-554D-92F7-541BDC6E3EAF}" type="datetimeFigureOut">
              <a:rPr lang="en-US" smtClean="0"/>
              <a:t>10/8/2024</a:t>
            </a:fld>
            <a:endParaRPr lang="en-US"/>
          </a:p>
        </p:txBody>
      </p:sp>
      <p:sp>
        <p:nvSpPr>
          <p:cNvPr id="5" name="Footer Placeholder 4">
            <a:extLst>
              <a:ext uri="{FF2B5EF4-FFF2-40B4-BE49-F238E27FC236}">
                <a16:creationId xmlns:a16="http://schemas.microsoft.com/office/drawing/2014/main" id="{37CF0FC4-49E1-01EE-834E-813130EA9A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8ECEE0-F42A-0D5C-FD92-56CC8922F414}"/>
              </a:ext>
            </a:extLst>
          </p:cNvPr>
          <p:cNvSpPr>
            <a:spLocks noGrp="1"/>
          </p:cNvSpPr>
          <p:nvPr>
            <p:ph type="sldNum" sz="quarter" idx="12"/>
          </p:nvPr>
        </p:nvSpPr>
        <p:spPr/>
        <p:txBody>
          <a:bodyPr/>
          <a:lstStyle/>
          <a:p>
            <a:fld id="{29D2BABA-3889-F64C-8913-9A1E363D66FF}" type="slidenum">
              <a:rPr lang="en-US" smtClean="0"/>
              <a:t>‹nr.›</a:t>
            </a:fld>
            <a:endParaRPr lang="en-US"/>
          </a:p>
        </p:txBody>
      </p:sp>
    </p:spTree>
    <p:extLst>
      <p:ext uri="{BB962C8B-B14F-4D97-AF65-F5344CB8AC3E}">
        <p14:creationId xmlns:p14="http://schemas.microsoft.com/office/powerpoint/2010/main" val="3347653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BCC4F-2CC2-2438-AAAD-4C9BD74CFD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B68C16-0D6B-4612-6522-3AF076D7C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ADB08E-661B-74CF-7DE0-496F97CDA3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550C11-D5C4-0DA6-7DB9-09AADB430C18}"/>
              </a:ext>
            </a:extLst>
          </p:cNvPr>
          <p:cNvSpPr>
            <a:spLocks noGrp="1"/>
          </p:cNvSpPr>
          <p:nvPr>
            <p:ph type="dt" sz="half" idx="10"/>
          </p:nvPr>
        </p:nvSpPr>
        <p:spPr/>
        <p:txBody>
          <a:bodyPr/>
          <a:lstStyle/>
          <a:p>
            <a:fld id="{30A86859-2912-554D-92F7-541BDC6E3EAF}" type="datetimeFigureOut">
              <a:rPr lang="en-US" smtClean="0"/>
              <a:t>10/8/2024</a:t>
            </a:fld>
            <a:endParaRPr lang="en-US"/>
          </a:p>
        </p:txBody>
      </p:sp>
      <p:sp>
        <p:nvSpPr>
          <p:cNvPr id="6" name="Footer Placeholder 5">
            <a:extLst>
              <a:ext uri="{FF2B5EF4-FFF2-40B4-BE49-F238E27FC236}">
                <a16:creationId xmlns:a16="http://schemas.microsoft.com/office/drawing/2014/main" id="{E3283742-B53D-E74A-B049-66C302A190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C7ECA2-08BB-E359-9504-BE4AD3304CC5}"/>
              </a:ext>
            </a:extLst>
          </p:cNvPr>
          <p:cNvSpPr>
            <a:spLocks noGrp="1"/>
          </p:cNvSpPr>
          <p:nvPr>
            <p:ph type="sldNum" sz="quarter" idx="12"/>
          </p:nvPr>
        </p:nvSpPr>
        <p:spPr/>
        <p:txBody>
          <a:bodyPr/>
          <a:lstStyle/>
          <a:p>
            <a:fld id="{29D2BABA-3889-F64C-8913-9A1E363D66FF}" type="slidenum">
              <a:rPr lang="en-US" smtClean="0"/>
              <a:t>‹nr.›</a:t>
            </a:fld>
            <a:endParaRPr lang="en-US"/>
          </a:p>
        </p:txBody>
      </p:sp>
    </p:spTree>
    <p:extLst>
      <p:ext uri="{BB962C8B-B14F-4D97-AF65-F5344CB8AC3E}">
        <p14:creationId xmlns:p14="http://schemas.microsoft.com/office/powerpoint/2010/main" val="641258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9C1D8-4589-8E6B-61CC-0693158ED1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C7C3FE-B6D0-9C62-0F07-4DBD7E9B2A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577A96-297B-ACDE-FE81-BE558B616F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D3C5E9-69F6-66E6-B52F-8F689BDBDC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9BEE27-8E58-C5A2-867D-311C7694F3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64AC28-E0C0-9A1D-A512-37201EEEF9F9}"/>
              </a:ext>
            </a:extLst>
          </p:cNvPr>
          <p:cNvSpPr>
            <a:spLocks noGrp="1"/>
          </p:cNvSpPr>
          <p:nvPr>
            <p:ph type="dt" sz="half" idx="10"/>
          </p:nvPr>
        </p:nvSpPr>
        <p:spPr/>
        <p:txBody>
          <a:bodyPr/>
          <a:lstStyle/>
          <a:p>
            <a:fld id="{30A86859-2912-554D-92F7-541BDC6E3EAF}" type="datetimeFigureOut">
              <a:rPr lang="en-US" smtClean="0"/>
              <a:t>10/8/2024</a:t>
            </a:fld>
            <a:endParaRPr lang="en-US"/>
          </a:p>
        </p:txBody>
      </p:sp>
      <p:sp>
        <p:nvSpPr>
          <p:cNvPr id="8" name="Footer Placeholder 7">
            <a:extLst>
              <a:ext uri="{FF2B5EF4-FFF2-40B4-BE49-F238E27FC236}">
                <a16:creationId xmlns:a16="http://schemas.microsoft.com/office/drawing/2014/main" id="{9505B227-EFC9-2CAE-03A9-E5D3CB2AFC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35B2EB-CB19-5FC8-2A36-1FE8BE8C4892}"/>
              </a:ext>
            </a:extLst>
          </p:cNvPr>
          <p:cNvSpPr>
            <a:spLocks noGrp="1"/>
          </p:cNvSpPr>
          <p:nvPr>
            <p:ph type="sldNum" sz="quarter" idx="12"/>
          </p:nvPr>
        </p:nvSpPr>
        <p:spPr/>
        <p:txBody>
          <a:bodyPr/>
          <a:lstStyle/>
          <a:p>
            <a:fld id="{29D2BABA-3889-F64C-8913-9A1E363D66FF}" type="slidenum">
              <a:rPr lang="en-US" smtClean="0"/>
              <a:t>‹nr.›</a:t>
            </a:fld>
            <a:endParaRPr lang="en-US"/>
          </a:p>
        </p:txBody>
      </p:sp>
    </p:spTree>
    <p:extLst>
      <p:ext uri="{BB962C8B-B14F-4D97-AF65-F5344CB8AC3E}">
        <p14:creationId xmlns:p14="http://schemas.microsoft.com/office/powerpoint/2010/main" val="2014810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F80D9-1019-C91E-2E63-D2B827D5FD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CB731A-0B3F-9A34-F5B1-BC7C6CDFEC08}"/>
              </a:ext>
            </a:extLst>
          </p:cNvPr>
          <p:cNvSpPr>
            <a:spLocks noGrp="1"/>
          </p:cNvSpPr>
          <p:nvPr>
            <p:ph type="dt" sz="half" idx="10"/>
          </p:nvPr>
        </p:nvSpPr>
        <p:spPr/>
        <p:txBody>
          <a:bodyPr/>
          <a:lstStyle/>
          <a:p>
            <a:fld id="{30A86859-2912-554D-92F7-541BDC6E3EAF}" type="datetimeFigureOut">
              <a:rPr lang="en-US" smtClean="0"/>
              <a:t>10/8/2024</a:t>
            </a:fld>
            <a:endParaRPr lang="en-US"/>
          </a:p>
        </p:txBody>
      </p:sp>
      <p:sp>
        <p:nvSpPr>
          <p:cNvPr id="4" name="Footer Placeholder 3">
            <a:extLst>
              <a:ext uri="{FF2B5EF4-FFF2-40B4-BE49-F238E27FC236}">
                <a16:creationId xmlns:a16="http://schemas.microsoft.com/office/drawing/2014/main" id="{7FB48290-681B-94A7-5416-D4641F05DF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49EF50-B09E-25CB-1D09-A6F1EDF29577}"/>
              </a:ext>
            </a:extLst>
          </p:cNvPr>
          <p:cNvSpPr>
            <a:spLocks noGrp="1"/>
          </p:cNvSpPr>
          <p:nvPr>
            <p:ph type="sldNum" sz="quarter" idx="12"/>
          </p:nvPr>
        </p:nvSpPr>
        <p:spPr/>
        <p:txBody>
          <a:bodyPr/>
          <a:lstStyle/>
          <a:p>
            <a:fld id="{29D2BABA-3889-F64C-8913-9A1E363D66FF}" type="slidenum">
              <a:rPr lang="en-US" smtClean="0"/>
              <a:t>‹nr.›</a:t>
            </a:fld>
            <a:endParaRPr lang="en-US"/>
          </a:p>
        </p:txBody>
      </p:sp>
    </p:spTree>
    <p:extLst>
      <p:ext uri="{BB962C8B-B14F-4D97-AF65-F5344CB8AC3E}">
        <p14:creationId xmlns:p14="http://schemas.microsoft.com/office/powerpoint/2010/main" val="1213339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3DA802-411C-E0FE-AAB9-732DE2AB2545}"/>
              </a:ext>
            </a:extLst>
          </p:cNvPr>
          <p:cNvSpPr>
            <a:spLocks noGrp="1"/>
          </p:cNvSpPr>
          <p:nvPr>
            <p:ph type="dt" sz="half" idx="10"/>
          </p:nvPr>
        </p:nvSpPr>
        <p:spPr/>
        <p:txBody>
          <a:bodyPr/>
          <a:lstStyle/>
          <a:p>
            <a:fld id="{30A86859-2912-554D-92F7-541BDC6E3EAF}" type="datetimeFigureOut">
              <a:rPr lang="en-US" smtClean="0"/>
              <a:t>10/8/2024</a:t>
            </a:fld>
            <a:endParaRPr lang="en-US"/>
          </a:p>
        </p:txBody>
      </p:sp>
      <p:sp>
        <p:nvSpPr>
          <p:cNvPr id="3" name="Footer Placeholder 2">
            <a:extLst>
              <a:ext uri="{FF2B5EF4-FFF2-40B4-BE49-F238E27FC236}">
                <a16:creationId xmlns:a16="http://schemas.microsoft.com/office/drawing/2014/main" id="{CB63830E-655C-A280-0B3F-47D7C04615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BFDDFE-6A1C-CEED-BB61-7C080D337194}"/>
              </a:ext>
            </a:extLst>
          </p:cNvPr>
          <p:cNvSpPr>
            <a:spLocks noGrp="1"/>
          </p:cNvSpPr>
          <p:nvPr>
            <p:ph type="sldNum" sz="quarter" idx="12"/>
          </p:nvPr>
        </p:nvSpPr>
        <p:spPr/>
        <p:txBody>
          <a:bodyPr/>
          <a:lstStyle/>
          <a:p>
            <a:fld id="{29D2BABA-3889-F64C-8913-9A1E363D66FF}" type="slidenum">
              <a:rPr lang="en-US" smtClean="0"/>
              <a:t>‹nr.›</a:t>
            </a:fld>
            <a:endParaRPr lang="en-US"/>
          </a:p>
        </p:txBody>
      </p:sp>
    </p:spTree>
    <p:extLst>
      <p:ext uri="{BB962C8B-B14F-4D97-AF65-F5344CB8AC3E}">
        <p14:creationId xmlns:p14="http://schemas.microsoft.com/office/powerpoint/2010/main" val="1882100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33610-9F6C-89C2-9BD9-13FFF3778C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E9F30B-90BB-AA2F-89E7-EA7AD3D64B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232BDA-59F4-808B-88F2-8F312A58F9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27658F-FA49-99D4-439D-7EA276B15297}"/>
              </a:ext>
            </a:extLst>
          </p:cNvPr>
          <p:cNvSpPr>
            <a:spLocks noGrp="1"/>
          </p:cNvSpPr>
          <p:nvPr>
            <p:ph type="dt" sz="half" idx="10"/>
          </p:nvPr>
        </p:nvSpPr>
        <p:spPr/>
        <p:txBody>
          <a:bodyPr/>
          <a:lstStyle/>
          <a:p>
            <a:fld id="{30A86859-2912-554D-92F7-541BDC6E3EAF}" type="datetimeFigureOut">
              <a:rPr lang="en-US" smtClean="0"/>
              <a:t>10/8/2024</a:t>
            </a:fld>
            <a:endParaRPr lang="en-US"/>
          </a:p>
        </p:txBody>
      </p:sp>
      <p:sp>
        <p:nvSpPr>
          <p:cNvPr id="6" name="Footer Placeholder 5">
            <a:extLst>
              <a:ext uri="{FF2B5EF4-FFF2-40B4-BE49-F238E27FC236}">
                <a16:creationId xmlns:a16="http://schemas.microsoft.com/office/drawing/2014/main" id="{71C29772-0AAE-8CBA-6F97-CE34516579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711E9-121C-9B66-7E6A-FA32ABE173E1}"/>
              </a:ext>
            </a:extLst>
          </p:cNvPr>
          <p:cNvSpPr>
            <a:spLocks noGrp="1"/>
          </p:cNvSpPr>
          <p:nvPr>
            <p:ph type="sldNum" sz="quarter" idx="12"/>
          </p:nvPr>
        </p:nvSpPr>
        <p:spPr/>
        <p:txBody>
          <a:bodyPr/>
          <a:lstStyle/>
          <a:p>
            <a:fld id="{29D2BABA-3889-F64C-8913-9A1E363D66FF}" type="slidenum">
              <a:rPr lang="en-US" smtClean="0"/>
              <a:t>‹nr.›</a:t>
            </a:fld>
            <a:endParaRPr lang="en-US"/>
          </a:p>
        </p:txBody>
      </p:sp>
    </p:spTree>
    <p:extLst>
      <p:ext uri="{BB962C8B-B14F-4D97-AF65-F5344CB8AC3E}">
        <p14:creationId xmlns:p14="http://schemas.microsoft.com/office/powerpoint/2010/main" val="2899603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72C03-C79E-97F2-6CBF-AA7DA6BECE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7CF7CF-0FD2-3F46-F9BF-5FCE9387D6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475E36-B7A4-A2FD-CA79-A7BB5F0770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694F64-B339-5CE9-FCE4-397351DFBEC3}"/>
              </a:ext>
            </a:extLst>
          </p:cNvPr>
          <p:cNvSpPr>
            <a:spLocks noGrp="1"/>
          </p:cNvSpPr>
          <p:nvPr>
            <p:ph type="dt" sz="half" idx="10"/>
          </p:nvPr>
        </p:nvSpPr>
        <p:spPr/>
        <p:txBody>
          <a:bodyPr/>
          <a:lstStyle/>
          <a:p>
            <a:fld id="{30A86859-2912-554D-92F7-541BDC6E3EAF}" type="datetimeFigureOut">
              <a:rPr lang="en-US" smtClean="0"/>
              <a:t>10/8/2024</a:t>
            </a:fld>
            <a:endParaRPr lang="en-US"/>
          </a:p>
        </p:txBody>
      </p:sp>
      <p:sp>
        <p:nvSpPr>
          <p:cNvPr id="6" name="Footer Placeholder 5">
            <a:extLst>
              <a:ext uri="{FF2B5EF4-FFF2-40B4-BE49-F238E27FC236}">
                <a16:creationId xmlns:a16="http://schemas.microsoft.com/office/drawing/2014/main" id="{A13C0C8B-38E8-8CBB-63BB-99612B7E4D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92D695-4BB2-5394-74CA-941C42FE39DF}"/>
              </a:ext>
            </a:extLst>
          </p:cNvPr>
          <p:cNvSpPr>
            <a:spLocks noGrp="1"/>
          </p:cNvSpPr>
          <p:nvPr>
            <p:ph type="sldNum" sz="quarter" idx="12"/>
          </p:nvPr>
        </p:nvSpPr>
        <p:spPr/>
        <p:txBody>
          <a:bodyPr/>
          <a:lstStyle/>
          <a:p>
            <a:fld id="{29D2BABA-3889-F64C-8913-9A1E363D66FF}" type="slidenum">
              <a:rPr lang="en-US" smtClean="0"/>
              <a:t>‹nr.›</a:t>
            </a:fld>
            <a:endParaRPr lang="en-US"/>
          </a:p>
        </p:txBody>
      </p:sp>
    </p:spTree>
    <p:extLst>
      <p:ext uri="{BB962C8B-B14F-4D97-AF65-F5344CB8AC3E}">
        <p14:creationId xmlns:p14="http://schemas.microsoft.com/office/powerpoint/2010/main" val="1237980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470801-59C1-8AE4-7AEA-B16DD57022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FB2319-8944-5199-DC29-05DB7B2906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3E6B3C-D580-65F9-82A0-5B065A9253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0A86859-2912-554D-92F7-541BDC6E3EAF}" type="datetimeFigureOut">
              <a:rPr lang="en-US" smtClean="0"/>
              <a:t>10/8/2024</a:t>
            </a:fld>
            <a:endParaRPr lang="en-US"/>
          </a:p>
        </p:txBody>
      </p:sp>
      <p:sp>
        <p:nvSpPr>
          <p:cNvPr id="5" name="Footer Placeholder 4">
            <a:extLst>
              <a:ext uri="{FF2B5EF4-FFF2-40B4-BE49-F238E27FC236}">
                <a16:creationId xmlns:a16="http://schemas.microsoft.com/office/drawing/2014/main" id="{7E01E991-4041-4759-48F7-A2F7378C62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1BFB0EA-A602-C53D-2692-0E000E2159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9D2BABA-3889-F64C-8913-9A1E363D66FF}" type="slidenum">
              <a:rPr lang="en-US" smtClean="0"/>
              <a:t>‹nr.›</a:t>
            </a:fld>
            <a:endParaRPr lang="en-US"/>
          </a:p>
        </p:txBody>
      </p:sp>
    </p:spTree>
    <p:extLst>
      <p:ext uri="{BB962C8B-B14F-4D97-AF65-F5344CB8AC3E}">
        <p14:creationId xmlns:p14="http://schemas.microsoft.com/office/powerpoint/2010/main" val="1789273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10.png"/><Relationship Id="rId7" Type="http://schemas.openxmlformats.org/officeDocument/2006/relationships/customXml" Target="../ink/ink5.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customXml" Target="../ink/ink4.xml"/><Relationship Id="rId10" Type="http://schemas.openxmlformats.org/officeDocument/2006/relationships/image" Target="../media/image110.png"/><Relationship Id="rId4" Type="http://schemas.openxmlformats.org/officeDocument/2006/relationships/image" Target="../media/image11.png"/><Relationship Id="rId9" Type="http://schemas.openxmlformats.org/officeDocument/2006/relationships/customXml" Target="../ink/ink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ustomXml" Target="../ink/ink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customXml" Target="../ink/ink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bullets and bullets and a stack of money&#10;&#10;Description automatically generated">
            <a:extLst>
              <a:ext uri="{FF2B5EF4-FFF2-40B4-BE49-F238E27FC236}">
                <a16:creationId xmlns:a16="http://schemas.microsoft.com/office/drawing/2014/main" id="{39EED0FC-C5D2-F425-E7A6-1A95BA546DC2}"/>
              </a:ext>
            </a:extLst>
          </p:cNvPr>
          <p:cNvPicPr>
            <a:picLocks noGrp="1" noChangeAspect="1"/>
          </p:cNvPicPr>
          <p:nvPr>
            <p:ph idx="1"/>
          </p:nvPr>
        </p:nvPicPr>
        <p:blipFill>
          <a:blip r:embed="rId2"/>
          <a:srcRect t="33562" b="10198"/>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43DEA988-6935-6B28-B3A1-72BE6D8294D7}"/>
              </a:ext>
            </a:extLst>
          </p:cNvPr>
          <p:cNvSpPr/>
          <p:nvPr/>
        </p:nvSpPr>
        <p:spPr>
          <a:xfrm>
            <a:off x="5498" y="2967335"/>
            <a:ext cx="12181027" cy="1415772"/>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00"/>
                </a:solidFill>
                <a:effectLst>
                  <a:outerShdw dist="38100" dir="2700000" algn="tl" rotWithShape="0">
                    <a:schemeClr val="accent2"/>
                  </a:outerShdw>
                </a:effectLst>
                <a:highlight>
                  <a:srgbClr val="000000"/>
                </a:highlight>
              </a:rPr>
              <a:t>GUNS</a:t>
            </a:r>
            <a:r>
              <a:rPr lang="en-US" sz="5400" b="1" cap="none" spc="0" dirty="0">
                <a:ln w="6600">
                  <a:solidFill>
                    <a:schemeClr val="accent2"/>
                  </a:solidFill>
                  <a:prstDash val="solid"/>
                </a:ln>
                <a:solidFill>
                  <a:srgbClr val="00B050"/>
                </a:solidFill>
                <a:effectLst>
                  <a:outerShdw dist="38100" dir="2700000" algn="tl" rotWithShape="0">
                    <a:schemeClr val="accent2"/>
                  </a:outerShdw>
                </a:effectLst>
                <a:highlight>
                  <a:srgbClr val="000000"/>
                </a:highlight>
              </a:rPr>
              <a:t> </a:t>
            </a:r>
            <a:r>
              <a:rPr lang="en-US" sz="5400" b="1" cap="none" spc="0" dirty="0">
                <a:ln w="6600">
                  <a:solidFill>
                    <a:schemeClr val="accent2"/>
                  </a:solidFill>
                  <a:prstDash val="solid"/>
                </a:ln>
                <a:solidFill>
                  <a:srgbClr val="FFFF00"/>
                </a:solidFill>
                <a:effectLst>
                  <a:outerShdw dist="38100" dir="2700000" algn="tl" rotWithShape="0">
                    <a:schemeClr val="accent2"/>
                  </a:outerShdw>
                </a:effectLst>
                <a:highlight>
                  <a:srgbClr val="000000"/>
                </a:highlight>
              </a:rPr>
              <a:t>AND MONEY</a:t>
            </a:r>
          </a:p>
          <a:p>
            <a:pPr algn="ctr"/>
            <a:r>
              <a:rPr lang="en-US" sz="3200" b="1" dirty="0">
                <a:ln w="6600">
                  <a:solidFill>
                    <a:schemeClr val="accent2"/>
                  </a:solidFill>
                  <a:prstDash val="solid"/>
                </a:ln>
                <a:solidFill>
                  <a:srgbClr val="FFFF00"/>
                </a:solidFill>
                <a:effectLst>
                  <a:outerShdw dist="38100" dir="2700000" algn="tl" rotWithShape="0">
                    <a:schemeClr val="accent2"/>
                  </a:outerShdw>
                </a:effectLst>
                <a:highlight>
                  <a:srgbClr val="000000"/>
                </a:highlight>
              </a:rPr>
              <a:t>DECARBONIZATION IN EUROPE, CHINA AND THE UNITED </a:t>
            </a:r>
            <a:r>
              <a:rPr lang="en-US" sz="3200" b="1" dirty="0">
                <a:ln w="6600">
                  <a:solidFill>
                    <a:schemeClr val="accent2"/>
                  </a:solidFill>
                  <a:prstDash val="solid"/>
                </a:ln>
                <a:solidFill>
                  <a:srgbClr val="FFFF00"/>
                </a:solidFill>
                <a:effectLst>
                  <a:outerShdw dist="38100" dir="2700000" algn="tl" rotWithShape="0">
                    <a:schemeClr val="accent2"/>
                  </a:outerShdw>
                </a:effectLst>
                <a:highlight>
                  <a:srgbClr val="000000"/>
                </a:highlight>
                <a:latin typeface="Aharoni" panose="02010803020104030203" pitchFamily="2" charset="-79"/>
                <a:cs typeface="Aharoni" panose="02010803020104030203" pitchFamily="2" charset="-79"/>
              </a:rPr>
              <a:t>STATES</a:t>
            </a:r>
            <a:endParaRPr lang="en-US" sz="3200" b="1" cap="none" spc="0" dirty="0">
              <a:ln w="6600">
                <a:solidFill>
                  <a:schemeClr val="accent2"/>
                </a:solidFill>
                <a:prstDash val="solid"/>
              </a:ln>
              <a:solidFill>
                <a:srgbClr val="FFFF00"/>
              </a:solidFill>
              <a:effectLst>
                <a:outerShdw dist="38100" dir="2700000" algn="tl" rotWithShape="0">
                  <a:schemeClr val="accent2"/>
                </a:outerShdw>
              </a:effectLst>
              <a:highlight>
                <a:srgbClr val="000000"/>
              </a:highligh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489038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C3157-0995-8E61-0B42-BF2C84218365}"/>
              </a:ext>
            </a:extLst>
          </p:cNvPr>
          <p:cNvSpPr>
            <a:spLocks noGrp="1"/>
          </p:cNvSpPr>
          <p:nvPr>
            <p:ph type="title"/>
          </p:nvPr>
        </p:nvSpPr>
        <p:spPr/>
        <p:txBody>
          <a:bodyPr/>
          <a:lstStyle/>
          <a:p>
            <a:r>
              <a:rPr lang="en-US" dirty="0"/>
              <a:t>From the mouth of Ford CEO</a:t>
            </a:r>
          </a:p>
        </p:txBody>
      </p:sp>
      <p:pic>
        <p:nvPicPr>
          <p:cNvPr id="8" name="Content Placeholder 7" descr="A screenshot of a social media post&#10;&#10;Description automatically generated">
            <a:extLst>
              <a:ext uri="{FF2B5EF4-FFF2-40B4-BE49-F238E27FC236}">
                <a16:creationId xmlns:a16="http://schemas.microsoft.com/office/drawing/2014/main" id="{600571F7-A8D1-72B1-C592-43E2E8488028}"/>
              </a:ext>
            </a:extLst>
          </p:cNvPr>
          <p:cNvPicPr>
            <a:picLocks noGrp="1" noChangeAspect="1"/>
          </p:cNvPicPr>
          <p:nvPr>
            <p:ph sz="half" idx="1"/>
          </p:nvPr>
        </p:nvPicPr>
        <p:blipFill>
          <a:blip r:embed="rId3"/>
          <a:stretch>
            <a:fillRect/>
          </a:stretch>
        </p:blipFill>
        <p:spPr>
          <a:xfrm>
            <a:off x="1423601" y="1825625"/>
            <a:ext cx="4010798" cy="4351338"/>
          </a:xfrm>
          <a:prstGeom prst="rect">
            <a:avLst/>
          </a:prstGeom>
        </p:spPr>
      </p:pic>
      <p:pic>
        <p:nvPicPr>
          <p:cNvPr id="10" name="Content Placeholder 9" descr="A screenshot of a text&#10;&#10;Description automatically generated">
            <a:extLst>
              <a:ext uri="{FF2B5EF4-FFF2-40B4-BE49-F238E27FC236}">
                <a16:creationId xmlns:a16="http://schemas.microsoft.com/office/drawing/2014/main" id="{B2923657-8091-485A-69A1-12533BBF55D9}"/>
              </a:ext>
            </a:extLst>
          </p:cNvPr>
          <p:cNvPicPr>
            <a:picLocks noGrp="1" noChangeAspect="1"/>
          </p:cNvPicPr>
          <p:nvPr>
            <p:ph sz="half" idx="2"/>
          </p:nvPr>
        </p:nvPicPr>
        <p:blipFill>
          <a:blip r:embed="rId4"/>
          <a:stretch>
            <a:fillRect/>
          </a:stretch>
        </p:blipFill>
        <p:spPr>
          <a:xfrm>
            <a:off x="6172200" y="2120302"/>
            <a:ext cx="5181600" cy="3761983"/>
          </a:xfrm>
        </p:spPr>
      </p:pic>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64BD2B70-F963-F478-13C2-E7E2D6C37C56}"/>
                  </a:ext>
                </a:extLst>
              </p14:cNvPr>
              <p14:cNvContentPartPr/>
              <p14:nvPr/>
            </p14:nvContentPartPr>
            <p14:xfrm>
              <a:off x="7594990" y="2732858"/>
              <a:ext cx="2161440" cy="74160"/>
            </p14:xfrm>
          </p:contentPart>
        </mc:Choice>
        <mc:Fallback xmlns="">
          <p:pic>
            <p:nvPicPr>
              <p:cNvPr id="11" name="Ink 10">
                <a:extLst>
                  <a:ext uri="{FF2B5EF4-FFF2-40B4-BE49-F238E27FC236}">
                    <a16:creationId xmlns:a16="http://schemas.microsoft.com/office/drawing/2014/main" id="{64BD2B70-F963-F478-13C2-E7E2D6C37C56}"/>
                  </a:ext>
                </a:extLst>
              </p:cNvPr>
              <p:cNvPicPr/>
              <p:nvPr/>
            </p:nvPicPr>
            <p:blipFill>
              <a:blip r:embed="rId6"/>
              <a:stretch>
                <a:fillRect/>
              </a:stretch>
            </p:blipFill>
            <p:spPr>
              <a:xfrm>
                <a:off x="7540990" y="2625218"/>
                <a:ext cx="2269080" cy="289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CB43133D-931D-FB68-8B92-A65D98D90E68}"/>
                  </a:ext>
                </a:extLst>
              </p14:cNvPr>
              <p14:cNvContentPartPr/>
              <p14:nvPr/>
            </p14:nvContentPartPr>
            <p14:xfrm>
              <a:off x="1983670" y="6016058"/>
              <a:ext cx="1802160" cy="52200"/>
            </p14:xfrm>
          </p:contentPart>
        </mc:Choice>
        <mc:Fallback xmlns="">
          <p:pic>
            <p:nvPicPr>
              <p:cNvPr id="12" name="Ink 11">
                <a:extLst>
                  <a:ext uri="{FF2B5EF4-FFF2-40B4-BE49-F238E27FC236}">
                    <a16:creationId xmlns:a16="http://schemas.microsoft.com/office/drawing/2014/main" id="{CB43133D-931D-FB68-8B92-A65D98D90E68}"/>
                  </a:ext>
                </a:extLst>
              </p:cNvPr>
              <p:cNvPicPr/>
              <p:nvPr/>
            </p:nvPicPr>
            <p:blipFill>
              <a:blip r:embed="rId8"/>
              <a:stretch>
                <a:fillRect/>
              </a:stretch>
            </p:blipFill>
            <p:spPr>
              <a:xfrm>
                <a:off x="1929670" y="5908058"/>
                <a:ext cx="1909800" cy="2678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AFB0F723-146A-6ED5-055A-625C3DC378D6}"/>
                  </a:ext>
                </a:extLst>
              </p14:cNvPr>
              <p14:cNvContentPartPr/>
              <p14:nvPr/>
            </p14:nvContentPartPr>
            <p14:xfrm>
              <a:off x="2343670" y="2206178"/>
              <a:ext cx="939960" cy="15840"/>
            </p14:xfrm>
          </p:contentPart>
        </mc:Choice>
        <mc:Fallback xmlns="">
          <p:pic>
            <p:nvPicPr>
              <p:cNvPr id="13" name="Ink 12">
                <a:extLst>
                  <a:ext uri="{FF2B5EF4-FFF2-40B4-BE49-F238E27FC236}">
                    <a16:creationId xmlns:a16="http://schemas.microsoft.com/office/drawing/2014/main" id="{AFB0F723-146A-6ED5-055A-625C3DC378D6}"/>
                  </a:ext>
                </a:extLst>
              </p:cNvPr>
              <p:cNvPicPr/>
              <p:nvPr/>
            </p:nvPicPr>
            <p:blipFill>
              <a:blip r:embed="rId10"/>
              <a:stretch>
                <a:fillRect/>
              </a:stretch>
            </p:blipFill>
            <p:spPr>
              <a:xfrm>
                <a:off x="2290030" y="2098178"/>
                <a:ext cx="1047600" cy="231480"/>
              </a:xfrm>
              <a:prstGeom prst="rect">
                <a:avLst/>
              </a:prstGeom>
            </p:spPr>
          </p:pic>
        </mc:Fallback>
      </mc:AlternateContent>
    </p:spTree>
    <p:extLst>
      <p:ext uri="{BB962C8B-B14F-4D97-AF65-F5344CB8AC3E}">
        <p14:creationId xmlns:p14="http://schemas.microsoft.com/office/powerpoint/2010/main" val="2915511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4ACFC-163D-9CE2-4263-99003D4B1252}"/>
              </a:ext>
            </a:extLst>
          </p:cNvPr>
          <p:cNvSpPr>
            <a:spLocks noGrp="1"/>
          </p:cNvSpPr>
          <p:nvPr>
            <p:ph type="title"/>
          </p:nvPr>
        </p:nvSpPr>
        <p:spPr/>
        <p:txBody>
          <a:bodyPr/>
          <a:lstStyle/>
          <a:p>
            <a:r>
              <a:rPr lang="en-US" dirty="0"/>
              <a:t>What is this about?</a:t>
            </a:r>
          </a:p>
        </p:txBody>
      </p:sp>
      <p:sp>
        <p:nvSpPr>
          <p:cNvPr id="3" name="Content Placeholder 2">
            <a:extLst>
              <a:ext uri="{FF2B5EF4-FFF2-40B4-BE49-F238E27FC236}">
                <a16:creationId xmlns:a16="http://schemas.microsoft.com/office/drawing/2014/main" id="{39406B30-9DB0-9CBC-8D50-BDD59025E9DE}"/>
              </a:ext>
            </a:extLst>
          </p:cNvPr>
          <p:cNvSpPr>
            <a:spLocks noGrp="1"/>
          </p:cNvSpPr>
          <p:nvPr>
            <p:ph sz="half" idx="1"/>
          </p:nvPr>
        </p:nvSpPr>
        <p:spPr/>
        <p:txBody>
          <a:bodyPr>
            <a:normAutofit fontScale="55000" lnSpcReduction="20000"/>
          </a:bodyPr>
          <a:lstStyle/>
          <a:p>
            <a:r>
              <a:rPr lang="en-US" dirty="0">
                <a:solidFill>
                  <a:srgbClr val="FF0000"/>
                </a:solidFill>
                <a:latin typeface="Times New Roman" panose="02020603050405020304" pitchFamily="18" charset="0"/>
                <a:cs typeface="Times New Roman" panose="02020603050405020304" pitchFamily="18" charset="0"/>
              </a:rPr>
              <a:t>Research p</a:t>
            </a:r>
            <a:r>
              <a:rPr lang="en-US" sz="2800" dirty="0">
                <a:solidFill>
                  <a:srgbClr val="FF0000"/>
                </a:solidFill>
                <a:effectLst/>
                <a:latin typeface="Times New Roman" panose="02020603050405020304" pitchFamily="18" charset="0"/>
                <a:cs typeface="Times New Roman" panose="02020603050405020304" pitchFamily="18" charset="0"/>
              </a:rPr>
              <a:t>uzzle: </a:t>
            </a:r>
            <a:r>
              <a:rPr lang="en-US" sz="2800" dirty="0">
                <a:effectLst/>
                <a:latin typeface="Times New Roman" panose="02020603050405020304" pitchFamily="18" charset="0"/>
                <a:cs typeface="Times New Roman" panose="02020603050405020304" pitchFamily="18" charset="0"/>
              </a:rPr>
              <a:t>Why has Europe gone from trailblazer on </a:t>
            </a:r>
            <a:r>
              <a:rPr lang="en-US" sz="2800" dirty="0">
                <a:latin typeface="Times New Roman" panose="02020603050405020304" pitchFamily="18" charset="0"/>
                <a:cs typeface="Times New Roman" panose="02020603050405020304" pitchFamily="18" charset="0"/>
              </a:rPr>
              <a:t>green technology</a:t>
            </a:r>
            <a:r>
              <a:rPr lang="en-US" sz="2800" dirty="0">
                <a:effectLst/>
                <a:latin typeface="Times New Roman" panose="02020603050405020304" pitchFamily="18" charset="0"/>
                <a:cs typeface="Times New Roman" panose="02020603050405020304" pitchFamily="18" charset="0"/>
              </a:rPr>
              <a:t> to lagging behind China? </a:t>
            </a:r>
          </a:p>
          <a:p>
            <a:endParaRPr lang="en-US" dirty="0"/>
          </a:p>
        </p:txBody>
      </p:sp>
      <p:sp>
        <p:nvSpPr>
          <p:cNvPr id="4" name="Content Placeholder 3">
            <a:extLst>
              <a:ext uri="{FF2B5EF4-FFF2-40B4-BE49-F238E27FC236}">
                <a16:creationId xmlns:a16="http://schemas.microsoft.com/office/drawing/2014/main" id="{55842A1B-29B2-C9B4-C9A0-F677ACC2043B}"/>
              </a:ext>
            </a:extLst>
          </p:cNvPr>
          <p:cNvSpPr>
            <a:spLocks noGrp="1"/>
          </p:cNvSpPr>
          <p:nvPr>
            <p:ph sz="half" idx="2"/>
          </p:nvPr>
        </p:nvSpPr>
        <p:spPr/>
        <p:txBody>
          <a:bodyPr>
            <a:normAutofit fontScale="55000" lnSpcReduction="20000"/>
          </a:bodyPr>
          <a:lstStyle/>
          <a:p>
            <a:r>
              <a:rPr lang="en-US" sz="2800" dirty="0">
                <a:solidFill>
                  <a:srgbClr val="FF0000"/>
                </a:solidFill>
                <a:effectLst/>
                <a:latin typeface="TimesNewRomanPSMT"/>
              </a:rPr>
              <a:t>Why puzzling:</a:t>
            </a:r>
          </a:p>
          <a:p>
            <a:r>
              <a:rPr lang="en-US" sz="2800" dirty="0">
                <a:effectLst/>
                <a:latin typeface="TimesNewRomanPSMT"/>
              </a:rPr>
              <a:t>EU should have advanced the boldest state-led decarbonization policy due to it being a pioneer in green regulation, having the weakest power of high emission sectors, and the highest technocratic capacity on decarbonization. </a:t>
            </a:r>
          </a:p>
          <a:p>
            <a:r>
              <a:rPr lang="en-US" sz="2800" dirty="0">
                <a:effectLst/>
                <a:latin typeface="TimesNewRomanPSMT"/>
              </a:rPr>
              <a:t>It also had first mover advantage on green tech, the most intense popular support, the earliest central bank integration of the green agenda, and some of the largest state-owned banks in the world. </a:t>
            </a:r>
          </a:p>
          <a:p>
            <a:r>
              <a:rPr lang="en-US" sz="2800" dirty="0">
                <a:effectLst/>
                <a:latin typeface="TimesNewRomanPSMT"/>
              </a:rPr>
              <a:t>The US lacked all this, which is why it should have embraced liberal decarbonization, not the liberal neo-mercantilist hybrid. </a:t>
            </a:r>
          </a:p>
          <a:p>
            <a:r>
              <a:rPr lang="en-US" sz="2800" dirty="0">
                <a:effectLst/>
                <a:latin typeface="TimesNewRomanPSMT"/>
              </a:rPr>
              <a:t>China had strong state finance but lacked the other strengths, while the domestic legitimacy of the state relied on delivering growth rates best obtained via the old carbon economy. So, one would expect China to use its developmental state for conventional growth, but not for “turbocharging” decarbonization. </a:t>
            </a:r>
            <a:endParaRPr lang="en-US" dirty="0"/>
          </a:p>
          <a:p>
            <a:r>
              <a:rPr lang="en-US" sz="2800" dirty="0">
                <a:effectLst/>
                <a:latin typeface="TimesNewRomanPSMT"/>
              </a:rPr>
              <a:t>What explains these surprising and diverging paths? </a:t>
            </a:r>
            <a:endParaRPr lang="en-US" dirty="0"/>
          </a:p>
          <a:p>
            <a:endParaRPr lang="en-US" dirty="0"/>
          </a:p>
        </p:txBody>
      </p:sp>
    </p:spTree>
    <p:extLst>
      <p:ext uri="{BB962C8B-B14F-4D97-AF65-F5344CB8AC3E}">
        <p14:creationId xmlns:p14="http://schemas.microsoft.com/office/powerpoint/2010/main" val="1413978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14C6E-518D-BD19-3CB1-EDA77D2AFA2E}"/>
              </a:ext>
            </a:extLst>
          </p:cNvPr>
          <p:cNvSpPr>
            <a:spLocks noGrp="1"/>
          </p:cNvSpPr>
          <p:nvPr>
            <p:ph type="title"/>
          </p:nvPr>
        </p:nvSpPr>
        <p:spPr/>
        <p:txBody>
          <a:bodyPr/>
          <a:lstStyle/>
          <a:p>
            <a:r>
              <a:rPr lang="en-US" dirty="0"/>
              <a:t>How much does it matter?</a:t>
            </a:r>
          </a:p>
        </p:txBody>
      </p:sp>
      <p:sp>
        <p:nvSpPr>
          <p:cNvPr id="5" name="Text Placeholder 4">
            <a:extLst>
              <a:ext uri="{FF2B5EF4-FFF2-40B4-BE49-F238E27FC236}">
                <a16:creationId xmlns:a16="http://schemas.microsoft.com/office/drawing/2014/main" id="{8A73A45C-942E-2470-DC44-42636993AA78}"/>
              </a:ext>
            </a:extLst>
          </p:cNvPr>
          <p:cNvSpPr>
            <a:spLocks noGrp="1"/>
          </p:cNvSpPr>
          <p:nvPr>
            <p:ph type="body" idx="1"/>
          </p:nvPr>
        </p:nvSpPr>
        <p:spPr/>
        <p:txBody>
          <a:bodyPr/>
          <a:lstStyle/>
          <a:p>
            <a:r>
              <a:rPr lang="en-US" dirty="0"/>
              <a:t>Wind turbines</a:t>
            </a:r>
          </a:p>
        </p:txBody>
      </p:sp>
      <p:sp>
        <p:nvSpPr>
          <p:cNvPr id="3" name="Content Placeholder 2">
            <a:extLst>
              <a:ext uri="{FF2B5EF4-FFF2-40B4-BE49-F238E27FC236}">
                <a16:creationId xmlns:a16="http://schemas.microsoft.com/office/drawing/2014/main" id="{277E5CF9-09AA-A79F-57AC-7F3027A02045}"/>
              </a:ext>
            </a:extLst>
          </p:cNvPr>
          <p:cNvSpPr>
            <a:spLocks noGrp="1"/>
          </p:cNvSpPr>
          <p:nvPr>
            <p:ph sz="half" idx="2"/>
          </p:nvPr>
        </p:nvSpPr>
        <p:spPr/>
        <p:txBody>
          <a:bodyPr>
            <a:normAutofit/>
          </a:bodyPr>
          <a:lstStyle/>
          <a:p>
            <a:r>
              <a:rPr lang="en-US" dirty="0"/>
              <a:t>Denmark: 8% of total exports </a:t>
            </a:r>
          </a:p>
          <a:p>
            <a:r>
              <a:rPr lang="en-US" dirty="0"/>
              <a:t>Denmark: 1% of total jobs</a:t>
            </a:r>
          </a:p>
          <a:p>
            <a:r>
              <a:rPr lang="en-US" dirty="0"/>
              <a:t>EU: 0.5 % of total EU exports</a:t>
            </a:r>
          </a:p>
          <a:p>
            <a:r>
              <a:rPr lang="en-US" dirty="0"/>
              <a:t>EU: 0.33% of total jobs</a:t>
            </a:r>
          </a:p>
        </p:txBody>
      </p:sp>
      <p:sp>
        <p:nvSpPr>
          <p:cNvPr id="6" name="Text Placeholder 5">
            <a:extLst>
              <a:ext uri="{FF2B5EF4-FFF2-40B4-BE49-F238E27FC236}">
                <a16:creationId xmlns:a16="http://schemas.microsoft.com/office/drawing/2014/main" id="{A89A062B-9EB1-3F6B-7236-BC7A9F1FF786}"/>
              </a:ext>
            </a:extLst>
          </p:cNvPr>
          <p:cNvSpPr>
            <a:spLocks noGrp="1"/>
          </p:cNvSpPr>
          <p:nvPr>
            <p:ph type="body" sz="quarter" idx="3"/>
          </p:nvPr>
        </p:nvSpPr>
        <p:spPr/>
        <p:txBody>
          <a:bodyPr/>
          <a:lstStyle/>
          <a:p>
            <a:r>
              <a:rPr lang="en-US" dirty="0"/>
              <a:t>Automotive</a:t>
            </a:r>
          </a:p>
        </p:txBody>
      </p:sp>
      <p:sp>
        <p:nvSpPr>
          <p:cNvPr id="4" name="Content Placeholder 3">
            <a:extLst>
              <a:ext uri="{FF2B5EF4-FFF2-40B4-BE49-F238E27FC236}">
                <a16:creationId xmlns:a16="http://schemas.microsoft.com/office/drawing/2014/main" id="{BF9E38B3-F06C-DBFE-A810-9FA5CD32CB44}"/>
              </a:ext>
            </a:extLst>
          </p:cNvPr>
          <p:cNvSpPr>
            <a:spLocks noGrp="1"/>
          </p:cNvSpPr>
          <p:nvPr>
            <p:ph sz="quarter" idx="4"/>
          </p:nvPr>
        </p:nvSpPr>
        <p:spPr/>
        <p:txBody>
          <a:bodyPr>
            <a:normAutofit/>
          </a:bodyPr>
          <a:lstStyle/>
          <a:p>
            <a:r>
              <a:rPr lang="en-US" dirty="0"/>
              <a:t>Germany: 20% of total EU exports</a:t>
            </a:r>
          </a:p>
          <a:p>
            <a:r>
              <a:rPr lang="en-US" dirty="0"/>
              <a:t>Germany: 8% of total jobs</a:t>
            </a:r>
          </a:p>
          <a:p>
            <a:r>
              <a:rPr lang="en-US" dirty="0"/>
              <a:t>EU: 12% of total exports</a:t>
            </a:r>
          </a:p>
          <a:p>
            <a:r>
              <a:rPr lang="en-US" dirty="0"/>
              <a:t>EU: 7% of total workers</a:t>
            </a:r>
          </a:p>
        </p:txBody>
      </p:sp>
    </p:spTree>
    <p:extLst>
      <p:ext uri="{BB962C8B-B14F-4D97-AF65-F5344CB8AC3E}">
        <p14:creationId xmlns:p14="http://schemas.microsoft.com/office/powerpoint/2010/main" val="1851318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7BDE-1612-08A2-2777-BECF2A4D753C}"/>
              </a:ext>
            </a:extLst>
          </p:cNvPr>
          <p:cNvSpPr>
            <a:spLocks noGrp="1"/>
          </p:cNvSpPr>
          <p:nvPr>
            <p:ph type="title"/>
          </p:nvPr>
        </p:nvSpPr>
        <p:spPr/>
        <p:txBody>
          <a:bodyPr/>
          <a:lstStyle/>
          <a:p>
            <a:r>
              <a:rPr lang="en-US" dirty="0"/>
              <a:t>Wondering why China wins on decarbonization technology</a:t>
            </a:r>
          </a:p>
        </p:txBody>
      </p:sp>
      <p:sp>
        <p:nvSpPr>
          <p:cNvPr id="3" name="Content Placeholder 2">
            <a:extLst>
              <a:ext uri="{FF2B5EF4-FFF2-40B4-BE49-F238E27FC236}">
                <a16:creationId xmlns:a16="http://schemas.microsoft.com/office/drawing/2014/main" id="{885BF4D7-FB69-534A-DD84-EED3D6122E4E}"/>
              </a:ext>
            </a:extLst>
          </p:cNvPr>
          <p:cNvSpPr>
            <a:spLocks noGrp="1"/>
          </p:cNvSpPr>
          <p:nvPr>
            <p:ph idx="1"/>
          </p:nvPr>
        </p:nvSpPr>
        <p:spPr/>
        <p:txBody>
          <a:bodyPr>
            <a:normAutofit fontScale="70000" lnSpcReduction="20000"/>
          </a:bodyPr>
          <a:lstStyle/>
          <a:p>
            <a:r>
              <a:rPr lang="en-US" sz="5100" dirty="0">
                <a:latin typeface="Times New Roman" panose="02020603050405020304" pitchFamily="18" charset="0"/>
                <a:cs typeface="Times New Roman" panose="02020603050405020304" pitchFamily="18" charset="0"/>
              </a:rPr>
              <a:t>Short a</a:t>
            </a:r>
            <a:r>
              <a:rPr lang="en-US" sz="5100" dirty="0">
                <a:effectLst/>
                <a:latin typeface="Times New Roman" panose="02020603050405020304" pitchFamily="18" charset="0"/>
                <a:cs typeface="Times New Roman" panose="02020603050405020304" pitchFamily="18" charset="0"/>
              </a:rPr>
              <a:t>nswer: Europe has a weaker </a:t>
            </a:r>
            <a:r>
              <a:rPr lang="en-US" sz="5100" dirty="0">
                <a:solidFill>
                  <a:srgbClr val="FF0000"/>
                </a:solidFill>
                <a:effectLst/>
                <a:latin typeface="Times New Roman" panose="02020603050405020304" pitchFamily="18" charset="0"/>
                <a:cs typeface="Times New Roman" panose="02020603050405020304" pitchFamily="18" charset="0"/>
              </a:rPr>
              <a:t>decarbonization regime </a:t>
            </a:r>
            <a:r>
              <a:rPr lang="en-US" sz="5100" dirty="0">
                <a:effectLst/>
                <a:latin typeface="Times New Roman" panose="02020603050405020304" pitchFamily="18" charset="0"/>
                <a:cs typeface="Times New Roman" panose="02020603050405020304" pitchFamily="18" charset="0"/>
              </a:rPr>
              <a:t>(p</a:t>
            </a:r>
            <a:r>
              <a:rPr lang="en-US" sz="5100" dirty="0">
                <a:latin typeface="Times New Roman" panose="02020603050405020304" pitchFamily="18" charset="0"/>
                <a:cs typeface="Times New Roman" panose="02020603050405020304" pitchFamily="18" charset="0"/>
              </a:rPr>
              <a:t>olicies, rules, norms, and institutions that govern green tech innovation and scaling) which in turn reflects </a:t>
            </a:r>
            <a:r>
              <a:rPr lang="en-US" sz="5100" dirty="0">
                <a:solidFill>
                  <a:srgbClr val="7030A0"/>
                </a:solidFill>
                <a:latin typeface="Times New Roman" panose="02020603050405020304" pitchFamily="18" charset="0"/>
                <a:cs typeface="Times New Roman" panose="02020603050405020304" pitchFamily="18" charset="0"/>
              </a:rPr>
              <a:t>weaker securitization incentives </a:t>
            </a:r>
            <a:r>
              <a:rPr lang="en-US" sz="5100" dirty="0">
                <a:latin typeface="Times New Roman" panose="02020603050405020304" pitchFamily="18" charset="0"/>
                <a:cs typeface="Times New Roman" panose="02020603050405020304" pitchFamily="18" charset="0"/>
              </a:rPr>
              <a:t>and </a:t>
            </a:r>
            <a:r>
              <a:rPr lang="en-US" sz="5100" dirty="0">
                <a:solidFill>
                  <a:srgbClr val="7030A0"/>
                </a:solidFill>
                <a:latin typeface="Times New Roman" panose="02020603050405020304" pitchFamily="18" charset="0"/>
                <a:cs typeface="Times New Roman" panose="02020603050405020304" pitchFamily="18" charset="0"/>
              </a:rPr>
              <a:t>weaker </a:t>
            </a:r>
            <a:r>
              <a:rPr lang="en-US" sz="5100" dirty="0" err="1">
                <a:solidFill>
                  <a:srgbClr val="7030A0"/>
                </a:solidFill>
                <a:latin typeface="Times New Roman" panose="02020603050405020304" pitchFamily="18" charset="0"/>
                <a:cs typeface="Times New Roman" panose="02020603050405020304" pitchFamily="18" charset="0"/>
              </a:rPr>
              <a:t>macrofinancial</a:t>
            </a:r>
            <a:r>
              <a:rPr lang="en-US" sz="5100" dirty="0">
                <a:solidFill>
                  <a:srgbClr val="7030A0"/>
                </a:solidFill>
                <a:latin typeface="Times New Roman" panose="02020603050405020304" pitchFamily="18" charset="0"/>
                <a:cs typeface="Times New Roman" panose="02020603050405020304" pitchFamily="18" charset="0"/>
              </a:rPr>
              <a:t> framework</a:t>
            </a:r>
            <a:r>
              <a:rPr lang="en-US" sz="5100" dirty="0">
                <a:latin typeface="Times New Roman" panose="02020603050405020304" pitchFamily="18" charset="0"/>
                <a:cs typeface="Times New Roman" panose="02020603050405020304" pitchFamily="18" charset="0"/>
              </a:rPr>
              <a:t> for financial statecraft and industrial policy. US does better but the decarbonization regime is more politically contested by brown coalitions</a:t>
            </a:r>
            <a:endParaRPr lang="en-US" sz="5100" dirty="0">
              <a:effectLst/>
              <a:latin typeface="Times New Roman" panose="02020603050405020304" pitchFamily="18" charset="0"/>
              <a:cs typeface="Times New Roman" panose="02020603050405020304" pitchFamily="18" charset="0"/>
            </a:endParaRPr>
          </a:p>
          <a:p>
            <a:r>
              <a:rPr lang="en-US" sz="5100" dirty="0">
                <a:solidFill>
                  <a:srgbClr val="FF0000"/>
                </a:solidFill>
                <a:effectLst/>
                <a:latin typeface="Times New Roman" panose="02020603050405020304" pitchFamily="18" charset="0"/>
                <a:cs typeface="Times New Roman" panose="02020603050405020304" pitchFamily="18" charset="0"/>
              </a:rPr>
              <a:t>Theoretical question: </a:t>
            </a:r>
            <a:r>
              <a:rPr lang="en-US" sz="5100" dirty="0">
                <a:effectLst/>
                <a:latin typeface="Times New Roman" panose="02020603050405020304" pitchFamily="18" charset="0"/>
                <a:cs typeface="Times New Roman" panose="02020603050405020304" pitchFamily="18" charset="0"/>
              </a:rPr>
              <a:t>What explains variation in decarbonization regimes in the first place?</a:t>
            </a:r>
            <a:endParaRPr lang="en-US" dirty="0"/>
          </a:p>
        </p:txBody>
      </p:sp>
    </p:spTree>
    <p:extLst>
      <p:ext uri="{BB962C8B-B14F-4D97-AF65-F5344CB8AC3E}">
        <p14:creationId xmlns:p14="http://schemas.microsoft.com/office/powerpoint/2010/main" val="2109075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C1DA80-1132-2EB8-9B54-2319497871C6}"/>
              </a:ext>
            </a:extLst>
          </p:cNvPr>
          <p:cNvSpPr>
            <a:spLocks noGrp="1"/>
          </p:cNvSpPr>
          <p:nvPr>
            <p:ph type="title"/>
          </p:nvPr>
        </p:nvSpPr>
        <p:spPr/>
        <p:txBody>
          <a:bodyPr/>
          <a:lstStyle/>
          <a:p>
            <a:r>
              <a:rPr lang="en-US" dirty="0"/>
              <a:t>What explains variation in decarbonization regimes? GUNS</a:t>
            </a:r>
          </a:p>
        </p:txBody>
      </p:sp>
      <p:sp>
        <p:nvSpPr>
          <p:cNvPr id="3" name="Content Placeholder 2">
            <a:extLst>
              <a:ext uri="{FF2B5EF4-FFF2-40B4-BE49-F238E27FC236}">
                <a16:creationId xmlns:a16="http://schemas.microsoft.com/office/drawing/2014/main" id="{254202B6-D103-A2AB-ECF9-03A288AE8434}"/>
              </a:ext>
            </a:extLst>
          </p:cNvPr>
          <p:cNvSpPr>
            <a:spLocks noGrp="1"/>
          </p:cNvSpPr>
          <p:nvPr>
            <p:ph idx="1"/>
          </p:nvPr>
        </p:nvSpPr>
        <p:spPr/>
        <p:txBody>
          <a:bodyPr>
            <a:normAutofit fontScale="40000" lnSpcReduction="20000"/>
          </a:bodyPr>
          <a:lstStyle/>
          <a:p>
            <a:pPr marL="0" indent="0">
              <a:buNone/>
            </a:pPr>
            <a:r>
              <a:rPr lang="en-US" sz="5600" dirty="0">
                <a:solidFill>
                  <a:srgbClr val="7030A0"/>
                </a:solidFill>
              </a:rPr>
              <a:t> Securitization incentives</a:t>
            </a:r>
            <a:r>
              <a:rPr lang="en-US" sz="5600" dirty="0"/>
              <a:t>: IR realism sees changes in </a:t>
            </a:r>
            <a:r>
              <a:rPr lang="en-US" sz="5600" dirty="0">
                <a:solidFill>
                  <a:srgbClr val="0070C0"/>
                </a:solidFill>
              </a:rPr>
              <a:t>relative power </a:t>
            </a:r>
            <a:r>
              <a:rPr lang="en-US" sz="5600" dirty="0"/>
              <a:t>differentials between great powers as shaping domestic policy regimes relevant to national security; As Chinese economic, political and military power grew relative to the US, US defined China as a security threat to be contained, </a:t>
            </a:r>
          </a:p>
          <a:p>
            <a:pPr marL="0" indent="0">
              <a:buNone/>
            </a:pPr>
            <a:r>
              <a:rPr lang="en-US" sz="5600" dirty="0"/>
              <a:t>This triggered in China a defensive reaction in China that included the weaponization of industrial policy and particularly of innovation-heavy components based on the understanding of rivalry as adjudicated primarily on </a:t>
            </a:r>
            <a:r>
              <a:rPr lang="en-US" sz="5600" dirty="0">
                <a:solidFill>
                  <a:srgbClr val="0070C0"/>
                </a:solidFill>
              </a:rPr>
              <a:t>technological terms</a:t>
            </a:r>
          </a:p>
          <a:p>
            <a:pPr marL="0" indent="0">
              <a:buNone/>
            </a:pPr>
            <a:r>
              <a:rPr lang="en-US" sz="5600" dirty="0"/>
              <a:t>Europe does not feel this urgency under the US security umbrella and focuses instead on an ordoliberal policy regime disciplining an export-oriented growth regime that maximized its industrial interdependence with China</a:t>
            </a:r>
            <a:endParaRPr lang="en-US" sz="5600" dirty="0">
              <a:solidFill>
                <a:srgbClr val="0070C0"/>
              </a:solidFill>
            </a:endParaRPr>
          </a:p>
          <a:p>
            <a:pPr marL="0" indent="0">
              <a:buNone/>
            </a:pPr>
            <a:r>
              <a:rPr lang="en-US" sz="5600" dirty="0"/>
              <a:t>Since green technologies and energy security represented unique </a:t>
            </a:r>
            <a:r>
              <a:rPr lang="en-US" sz="5600" dirty="0">
                <a:solidFill>
                  <a:srgbClr val="0070C0"/>
                </a:solidFill>
              </a:rPr>
              <a:t>opportunities to leapfrog </a:t>
            </a:r>
            <a:r>
              <a:rPr lang="en-US" sz="5600" dirty="0"/>
              <a:t>Western incumbents and establish value chain dominance in the technologies of decarbonization needed by the rest of the world, China’s security policy became intertwined with its decarbonization policy</a:t>
            </a:r>
          </a:p>
          <a:p>
            <a:endParaRPr lang="en-US" dirty="0"/>
          </a:p>
        </p:txBody>
      </p:sp>
      <p:sp>
        <p:nvSpPr>
          <p:cNvPr id="6" name="Text Placeholder 5">
            <a:extLst>
              <a:ext uri="{FF2B5EF4-FFF2-40B4-BE49-F238E27FC236}">
                <a16:creationId xmlns:a16="http://schemas.microsoft.com/office/drawing/2014/main" id="{1F8EFDA1-CEF8-25DF-F8FE-9F52708296E3}"/>
              </a:ext>
            </a:extLst>
          </p:cNvPr>
          <p:cNvSpPr>
            <a:spLocks noGrp="1"/>
          </p:cNvSpPr>
          <p:nvPr>
            <p:ph type="body" idx="4294967295"/>
          </p:nvPr>
        </p:nvSpPr>
        <p:spPr>
          <a:xfrm>
            <a:off x="0" y="1681163"/>
            <a:ext cx="5157788" cy="823912"/>
          </a:xfrm>
        </p:spPr>
        <p:txBody>
          <a:bodyPr/>
          <a:lstStyle/>
          <a:p>
            <a:pPr marL="0" indent="0">
              <a:buNone/>
            </a:pPr>
            <a:r>
              <a:rPr lang="en-US" dirty="0"/>
              <a:t>.</a:t>
            </a:r>
          </a:p>
        </p:txBody>
      </p:sp>
    </p:spTree>
    <p:extLst>
      <p:ext uri="{BB962C8B-B14F-4D97-AF65-F5344CB8AC3E}">
        <p14:creationId xmlns:p14="http://schemas.microsoft.com/office/powerpoint/2010/main" val="2286399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0E58D-CF8D-FC95-84C1-93039EB30E19}"/>
              </a:ext>
            </a:extLst>
          </p:cNvPr>
          <p:cNvSpPr>
            <a:spLocks noGrp="1"/>
          </p:cNvSpPr>
          <p:nvPr>
            <p:ph type="title"/>
          </p:nvPr>
        </p:nvSpPr>
        <p:spPr/>
        <p:txBody>
          <a:bodyPr/>
          <a:lstStyle/>
          <a:p>
            <a:r>
              <a:rPr lang="en-US" dirty="0"/>
              <a:t>What explains variation in decarbonization regimes? MONEY</a:t>
            </a:r>
          </a:p>
        </p:txBody>
      </p:sp>
      <p:sp>
        <p:nvSpPr>
          <p:cNvPr id="3" name="Content Placeholder 2">
            <a:extLst>
              <a:ext uri="{FF2B5EF4-FFF2-40B4-BE49-F238E27FC236}">
                <a16:creationId xmlns:a16="http://schemas.microsoft.com/office/drawing/2014/main" id="{F92DF268-8643-C3F6-150B-9B8C1C18904A}"/>
              </a:ext>
            </a:extLst>
          </p:cNvPr>
          <p:cNvSpPr>
            <a:spLocks noGrp="1"/>
          </p:cNvSpPr>
          <p:nvPr>
            <p:ph idx="1"/>
          </p:nvPr>
        </p:nvSpPr>
        <p:spPr/>
        <p:txBody>
          <a:bodyPr>
            <a:normAutofit fontScale="92500" lnSpcReduction="20000"/>
          </a:bodyPr>
          <a:lstStyle/>
          <a:p>
            <a:pPr marL="0" indent="0">
              <a:buNone/>
            </a:pPr>
            <a:r>
              <a:rPr lang="en-US" sz="2800" dirty="0" err="1">
                <a:solidFill>
                  <a:srgbClr val="7030A0"/>
                </a:solidFill>
              </a:rPr>
              <a:t>Macrofinancial</a:t>
            </a:r>
            <a:r>
              <a:rPr lang="en-US" sz="2800" dirty="0">
                <a:solidFill>
                  <a:srgbClr val="7030A0"/>
                </a:solidFill>
              </a:rPr>
              <a:t> frameworks</a:t>
            </a:r>
          </a:p>
          <a:p>
            <a:pPr marL="0" indent="0">
              <a:buNone/>
            </a:pPr>
            <a:r>
              <a:rPr lang="en-US" sz="2800" dirty="0">
                <a:solidFill>
                  <a:srgbClr val="0070C0"/>
                </a:solidFill>
              </a:rPr>
              <a:t>1. Green monetary policy </a:t>
            </a:r>
            <a:r>
              <a:rPr lang="en-US" sz="2800" dirty="0"/>
              <a:t>carried out by a subordinated central bank</a:t>
            </a:r>
          </a:p>
          <a:p>
            <a:pPr marL="0" indent="0">
              <a:buNone/>
            </a:pPr>
            <a:r>
              <a:rPr lang="en-US" sz="2800" dirty="0"/>
              <a:t>2. Socially austere but </a:t>
            </a:r>
            <a:r>
              <a:rPr lang="en-US" dirty="0">
                <a:solidFill>
                  <a:srgbClr val="0070C0"/>
                </a:solidFill>
              </a:rPr>
              <a:t>spending-based</a:t>
            </a:r>
            <a:r>
              <a:rPr lang="en-US" sz="2800" dirty="0">
                <a:solidFill>
                  <a:srgbClr val="0070C0"/>
                </a:solidFill>
              </a:rPr>
              <a:t> green fiscal policy</a:t>
            </a:r>
            <a:r>
              <a:rPr lang="en-US" sz="2800" dirty="0"/>
              <a:t> floods green technologies with public procurement and subsidized private demand</a:t>
            </a:r>
          </a:p>
          <a:p>
            <a:pPr marL="0" indent="0">
              <a:buNone/>
            </a:pPr>
            <a:r>
              <a:rPr lang="en-US" sz="2800" dirty="0"/>
              <a:t>3. Politically subordinated</a:t>
            </a:r>
            <a:r>
              <a:rPr lang="en-US" sz="2800" dirty="0">
                <a:solidFill>
                  <a:srgbClr val="0070C0"/>
                </a:solidFill>
              </a:rPr>
              <a:t> state-owned promotional bank sector</a:t>
            </a:r>
            <a:r>
              <a:rPr lang="en-US" sz="2800" dirty="0"/>
              <a:t> executes green credit and guarantees for scaling up incumbent green technologies</a:t>
            </a:r>
          </a:p>
          <a:p>
            <a:pPr marL="0" indent="0">
              <a:buNone/>
            </a:pPr>
            <a:r>
              <a:rPr lang="en-US" sz="2800" dirty="0"/>
              <a:t>4. Politically subordinated but highly localized  </a:t>
            </a:r>
            <a:r>
              <a:rPr lang="en-US" sz="2800" dirty="0">
                <a:solidFill>
                  <a:srgbClr val="0070C0"/>
                </a:solidFill>
              </a:rPr>
              <a:t>Governance Guidance Funds </a:t>
            </a:r>
            <a:r>
              <a:rPr lang="en-US" sz="2800" dirty="0"/>
              <a:t>execute equity investments in innovation-heavy green technology ventures chasing opportunities based on territorially defined advantages</a:t>
            </a:r>
          </a:p>
          <a:p>
            <a:pPr marL="0" indent="0">
              <a:buNone/>
            </a:pPr>
            <a:r>
              <a:rPr lang="en-US" dirty="0"/>
              <a:t>5. </a:t>
            </a:r>
            <a:r>
              <a:rPr lang="en-US" dirty="0">
                <a:solidFill>
                  <a:schemeClr val="tx2">
                    <a:lumMod val="75000"/>
                    <a:lumOff val="25000"/>
                  </a:schemeClr>
                </a:solidFill>
              </a:rPr>
              <a:t>Indicative planning </a:t>
            </a:r>
            <a:r>
              <a:rPr lang="en-US" dirty="0"/>
              <a:t>anchors all four into a coherent yet experimental whole</a:t>
            </a:r>
            <a:endParaRPr lang="en-US" sz="2800" dirty="0"/>
          </a:p>
          <a:p>
            <a:endParaRPr lang="en-US" dirty="0"/>
          </a:p>
        </p:txBody>
      </p:sp>
    </p:spTree>
    <p:extLst>
      <p:ext uri="{BB962C8B-B14F-4D97-AF65-F5344CB8AC3E}">
        <p14:creationId xmlns:p14="http://schemas.microsoft.com/office/powerpoint/2010/main" val="607576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69F00-FEAC-CCDB-A035-2F16500A1A36}"/>
              </a:ext>
            </a:extLst>
          </p:cNvPr>
          <p:cNvSpPr>
            <a:spLocks noGrp="1"/>
          </p:cNvSpPr>
          <p:nvPr>
            <p:ph type="title"/>
          </p:nvPr>
        </p:nvSpPr>
        <p:spPr/>
        <p:txBody>
          <a:bodyPr/>
          <a:lstStyle/>
          <a:p>
            <a:r>
              <a:rPr lang="en-US" dirty="0"/>
              <a:t>Book chapters</a:t>
            </a:r>
          </a:p>
        </p:txBody>
      </p:sp>
      <p:sp>
        <p:nvSpPr>
          <p:cNvPr id="3" name="Content Placeholder 2">
            <a:extLst>
              <a:ext uri="{FF2B5EF4-FFF2-40B4-BE49-F238E27FC236}">
                <a16:creationId xmlns:a16="http://schemas.microsoft.com/office/drawing/2014/main" id="{736A8EA2-D902-D402-016B-E03E8CD6C51B}"/>
              </a:ext>
            </a:extLst>
          </p:cNvPr>
          <p:cNvSpPr>
            <a:spLocks noGrp="1"/>
          </p:cNvSpPr>
          <p:nvPr>
            <p:ph idx="1"/>
          </p:nvPr>
        </p:nvSpPr>
        <p:spPr/>
        <p:txBody>
          <a:bodyPr>
            <a:normAutofit fontScale="85000" lnSpcReduction="20000"/>
          </a:bodyPr>
          <a:lstStyle/>
          <a:p>
            <a:r>
              <a:rPr lang="en-US" dirty="0"/>
              <a:t>1. Introduction: decarbonization regimes, possibilism, transformationalism, theory of green statecraft variation, IR realism and CPE: the </a:t>
            </a:r>
            <a:r>
              <a:rPr lang="en-US" dirty="0" err="1"/>
              <a:t>macrofinance</a:t>
            </a:r>
            <a:r>
              <a:rPr lang="en-US" dirty="0"/>
              <a:t>-security nexus</a:t>
            </a:r>
          </a:p>
          <a:p>
            <a:r>
              <a:rPr lang="en-US" dirty="0"/>
              <a:t>2. EU: The making of green derisking statecraft (EC, ECB, EIB and investment states)</a:t>
            </a:r>
          </a:p>
          <a:p>
            <a:r>
              <a:rPr lang="en-US" dirty="0"/>
              <a:t>3. Germany’s Green (Ordo)liberalism: Das Auto and the BEV challenge</a:t>
            </a:r>
          </a:p>
          <a:p>
            <a:r>
              <a:rPr lang="en-US" dirty="0"/>
              <a:t>4. Denmark’s Quiet Stop-Go Economic Statecraft : Rise and Decline of Big Wind</a:t>
            </a:r>
          </a:p>
          <a:p>
            <a:r>
              <a:rPr lang="en-US" dirty="0"/>
              <a:t>5. China: The making of green financial statecraft (NDRC; PBOC; GGFs)</a:t>
            </a:r>
          </a:p>
          <a:p>
            <a:r>
              <a:rPr lang="en-US" dirty="0"/>
              <a:t>6. China’s socialist developmentalism: Big BEV Rising and Big Wind </a:t>
            </a:r>
          </a:p>
          <a:p>
            <a:r>
              <a:rPr lang="en-US" dirty="0"/>
              <a:t>7. America’s green mercantilist turn: IRA and the fragility of primacy management</a:t>
            </a:r>
          </a:p>
          <a:p>
            <a:r>
              <a:rPr lang="en-US" dirty="0"/>
              <a:t>8. Conclusions</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7C184AED-A2D6-F231-7DF9-0F329C9CE75B}"/>
                  </a:ext>
                </a:extLst>
              </p14:cNvPr>
              <p14:cNvContentPartPr/>
              <p14:nvPr/>
            </p14:nvContentPartPr>
            <p14:xfrm>
              <a:off x="3784390" y="2126258"/>
              <a:ext cx="3375720" cy="131760"/>
            </p14:xfrm>
          </p:contentPart>
        </mc:Choice>
        <mc:Fallback xmlns="">
          <p:pic>
            <p:nvPicPr>
              <p:cNvPr id="4" name="Ink 3">
                <a:extLst>
                  <a:ext uri="{FF2B5EF4-FFF2-40B4-BE49-F238E27FC236}">
                    <a16:creationId xmlns:a16="http://schemas.microsoft.com/office/drawing/2014/main" id="{7C184AED-A2D6-F231-7DF9-0F329C9CE75B}"/>
                  </a:ext>
                </a:extLst>
              </p:cNvPr>
              <p:cNvPicPr/>
              <p:nvPr/>
            </p:nvPicPr>
            <p:blipFill>
              <a:blip r:embed="rId3"/>
              <a:stretch>
                <a:fillRect/>
              </a:stretch>
            </p:blipFill>
            <p:spPr>
              <a:xfrm>
                <a:off x="3730390" y="2018618"/>
                <a:ext cx="3483360" cy="347400"/>
              </a:xfrm>
              <a:prstGeom prst="rect">
                <a:avLst/>
              </a:prstGeom>
            </p:spPr>
          </p:pic>
        </mc:Fallback>
      </mc:AlternateContent>
    </p:spTree>
    <p:extLst>
      <p:ext uri="{BB962C8B-B14F-4D97-AF65-F5344CB8AC3E}">
        <p14:creationId xmlns:p14="http://schemas.microsoft.com/office/powerpoint/2010/main" val="1966424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2093E-4ADE-FEC8-DE89-A89FAE01B9BE}"/>
              </a:ext>
            </a:extLst>
          </p:cNvPr>
          <p:cNvSpPr>
            <a:spLocks noGrp="1"/>
          </p:cNvSpPr>
          <p:nvPr>
            <p:ph type="title"/>
          </p:nvPr>
        </p:nvSpPr>
        <p:spPr>
          <a:noFill/>
        </p:spPr>
        <p:txBody>
          <a:bodyPr vert="horz" lIns="91440" tIns="45720" rIns="91440" bIns="45720" rtlCol="0" anchor="b">
            <a:normAutofit/>
          </a:bodyPr>
          <a:lstStyle/>
          <a:p>
            <a:r>
              <a:rPr lang="en-US" sz="4000"/>
              <a:t>Non-bank money and the venture capitalist state in a Leninist political system</a:t>
            </a:r>
          </a:p>
        </p:txBody>
      </p:sp>
      <p:pic>
        <p:nvPicPr>
          <p:cNvPr id="7" name="Content Placeholder 6" descr="A group of people in a room with a flag from the ceiling&#10;&#10;Description automatically generated">
            <a:extLst>
              <a:ext uri="{FF2B5EF4-FFF2-40B4-BE49-F238E27FC236}">
                <a16:creationId xmlns:a16="http://schemas.microsoft.com/office/drawing/2014/main" id="{F822B8B6-ABD0-F48C-0E62-42B5C3E075C7}"/>
              </a:ext>
            </a:extLst>
          </p:cNvPr>
          <p:cNvPicPr>
            <a:picLocks noGrp="1" noChangeAspect="1"/>
          </p:cNvPicPr>
          <p:nvPr>
            <p:ph sz="half" idx="1"/>
          </p:nvPr>
        </p:nvPicPr>
        <p:blipFill>
          <a:blip r:embed="rId2"/>
          <a:stretch/>
        </p:blipFill>
        <p:spPr>
          <a:xfrm>
            <a:off x="1292889" y="1825625"/>
            <a:ext cx="4272222" cy="4351338"/>
          </a:xfrm>
          <a:prstGeom prst="rect">
            <a:avLst/>
          </a:prstGeom>
        </p:spPr>
      </p:pic>
      <p:sp>
        <p:nvSpPr>
          <p:cNvPr id="8" name="Content Placeholder 7">
            <a:extLst>
              <a:ext uri="{FF2B5EF4-FFF2-40B4-BE49-F238E27FC236}">
                <a16:creationId xmlns:a16="http://schemas.microsoft.com/office/drawing/2014/main" id="{FB86C18E-8B9F-F2DC-2E6E-E447F44B9FBB}"/>
              </a:ext>
            </a:extLst>
          </p:cNvPr>
          <p:cNvSpPr>
            <a:spLocks noGrp="1"/>
          </p:cNvSpPr>
          <p:nvPr>
            <p:ph sz="half" idx="2"/>
          </p:nvPr>
        </p:nvSpPr>
        <p:spPr/>
        <p:txBody>
          <a:bodyPr>
            <a:normAutofit fontScale="85000" lnSpcReduction="10000"/>
          </a:bodyPr>
          <a:lstStyle/>
          <a:p>
            <a:r>
              <a:rPr lang="en-US" sz="1800" dirty="0">
                <a:latin typeface="Times New Roman" panose="02020603050405020304" pitchFamily="18" charset="0"/>
                <a:ea typeface="DengXian" panose="02010600030101010101" pitchFamily="2" charset="-122"/>
              </a:rPr>
              <a:t>GGFs: “f</a:t>
            </a:r>
            <a:r>
              <a:rPr lang="en-US" sz="1800" dirty="0">
                <a:effectLst/>
                <a:latin typeface="Times New Roman" panose="02020603050405020304" pitchFamily="18" charset="0"/>
                <a:ea typeface="DengXian" panose="02010600030101010101" pitchFamily="2" charset="-122"/>
              </a:rPr>
              <a:t>unds established </a:t>
            </a:r>
            <a:r>
              <a:rPr lang="en-US" sz="1800" dirty="0">
                <a:solidFill>
                  <a:srgbClr val="00B050"/>
                </a:solidFill>
                <a:effectLst/>
                <a:latin typeface="Times New Roman" panose="02020603050405020304" pitchFamily="18" charset="0"/>
                <a:ea typeface="DengXian" panose="02010600030101010101" pitchFamily="2" charset="-122"/>
              </a:rPr>
              <a:t>by governments at all administrative levels </a:t>
            </a:r>
            <a:r>
              <a:rPr lang="en-US" sz="1800" dirty="0">
                <a:effectLst/>
                <a:latin typeface="Times New Roman" panose="02020603050405020304" pitchFamily="18" charset="0"/>
                <a:ea typeface="DengXian" panose="02010600030101010101" pitchFamily="2" charset="-122"/>
              </a:rPr>
              <a:t>through fiscal spending, non-fiscal state capital, or state capital </a:t>
            </a:r>
            <a:r>
              <a:rPr lang="en-US" sz="1800" dirty="0">
                <a:solidFill>
                  <a:srgbClr val="00B050"/>
                </a:solidFill>
                <a:effectLst/>
                <a:latin typeface="Times New Roman" panose="02020603050405020304" pitchFamily="18" charset="0"/>
                <a:ea typeface="DengXian" panose="02010600030101010101" pitchFamily="2" charset="-122"/>
              </a:rPr>
              <a:t>partially joint with private capital</a:t>
            </a:r>
            <a:r>
              <a:rPr lang="en-US" sz="1800" dirty="0">
                <a:effectLst/>
                <a:latin typeface="Times New Roman" panose="02020603050405020304" pitchFamily="18" charset="0"/>
                <a:ea typeface="DengXian" panose="02010600030101010101" pitchFamily="2" charset="-122"/>
              </a:rPr>
              <a:t>, that engages in </a:t>
            </a:r>
            <a:r>
              <a:rPr lang="en-US" sz="1800" dirty="0">
                <a:solidFill>
                  <a:srgbClr val="FF0000"/>
                </a:solidFill>
                <a:effectLst/>
                <a:latin typeface="Times New Roman" panose="02020603050405020304" pitchFamily="18" charset="0"/>
                <a:ea typeface="DengXian" panose="02010600030101010101" pitchFamily="2" charset="-122"/>
              </a:rPr>
              <a:t>equity investment</a:t>
            </a:r>
            <a:r>
              <a:rPr lang="en-US" sz="1800" dirty="0">
                <a:effectLst/>
                <a:latin typeface="Times New Roman" panose="02020603050405020304" pitchFamily="18" charset="0"/>
                <a:ea typeface="DengXian" panose="02010600030101010101" pitchFamily="2" charset="-122"/>
              </a:rPr>
              <a:t> to invest in </a:t>
            </a:r>
            <a:r>
              <a:rPr lang="en-US" sz="1800" dirty="0">
                <a:solidFill>
                  <a:srgbClr val="FF0000"/>
                </a:solidFill>
                <a:effectLst/>
                <a:latin typeface="Times New Roman" panose="02020603050405020304" pitchFamily="18" charset="0"/>
                <a:ea typeface="DengXian" panose="02010600030101010101" pitchFamily="2" charset="-122"/>
              </a:rPr>
              <a:t>key technologies </a:t>
            </a:r>
            <a:r>
              <a:rPr lang="en-US" sz="1800" dirty="0">
                <a:effectLst/>
                <a:latin typeface="Times New Roman" panose="02020603050405020304" pitchFamily="18" charset="0"/>
                <a:ea typeface="DengXian" panose="02010600030101010101" pitchFamily="2" charset="-122"/>
              </a:rPr>
              <a:t>and </a:t>
            </a:r>
            <a:r>
              <a:rPr lang="en-US" sz="1800" dirty="0">
                <a:solidFill>
                  <a:srgbClr val="00B0F0"/>
                </a:solidFill>
                <a:effectLst/>
                <a:latin typeface="Times New Roman" panose="02020603050405020304" pitchFamily="18" charset="0"/>
                <a:ea typeface="DengXian" panose="02010600030101010101" pitchFamily="2" charset="-122"/>
              </a:rPr>
              <a:t>weak areas of economic and social development, a</a:t>
            </a:r>
            <a:r>
              <a:rPr lang="en-US" sz="1800" dirty="0">
                <a:effectLst/>
                <a:latin typeface="Times New Roman" panose="02020603050405020304" pitchFamily="18" charset="0"/>
                <a:ea typeface="DengXian" panose="02010600030101010101" pitchFamily="2" charset="-122"/>
              </a:rPr>
              <a:t>nd to support the </a:t>
            </a:r>
            <a:r>
              <a:rPr lang="en-US" sz="1800" dirty="0">
                <a:solidFill>
                  <a:srgbClr val="00B0F0"/>
                </a:solidFill>
                <a:effectLst/>
                <a:latin typeface="Times New Roman" panose="02020603050405020304" pitchFamily="18" charset="0"/>
                <a:ea typeface="DengXian" panose="02010600030101010101" pitchFamily="2" charset="-122"/>
              </a:rPr>
              <a:t>development of related critical industries.”</a:t>
            </a:r>
            <a:r>
              <a:rPr lang="en-US" sz="1800" dirty="0">
                <a:effectLst/>
                <a:latin typeface="Times New Roman" panose="02020603050405020304" pitchFamily="18" charset="0"/>
                <a:ea typeface="DengXian" panose="02010600030101010101" pitchFamily="2" charset="-122"/>
              </a:rPr>
              <a:t> (MOF, 2015). </a:t>
            </a:r>
          </a:p>
          <a:p>
            <a:r>
              <a:rPr lang="en-US" sz="1800" dirty="0">
                <a:effectLst/>
                <a:latin typeface="Times New Roman" panose="02020603050405020304" pitchFamily="18" charset="0"/>
                <a:ea typeface="DengXian" panose="02010600030101010101" pitchFamily="2" charset="-122"/>
              </a:rPr>
              <a:t>Example of a mother GGF ownership: </a:t>
            </a:r>
          </a:p>
          <a:p>
            <a:r>
              <a:rPr lang="en-US" sz="1800" dirty="0">
                <a:latin typeface="Times New Roman" panose="02020603050405020304" pitchFamily="18" charset="0"/>
                <a:ea typeface="DengXian" panose="02010600030101010101" pitchFamily="2" charset="-122"/>
              </a:rPr>
              <a:t>60 percent by: </a:t>
            </a:r>
            <a:r>
              <a:rPr lang="en-US" sz="1800" dirty="0">
                <a:effectLst/>
                <a:latin typeface="Times New Roman" panose="02020603050405020304" pitchFamily="18" charset="0"/>
                <a:ea typeface="DengXian" panose="02010600030101010101" pitchFamily="2" charset="-122"/>
              </a:rPr>
              <a:t>Ministry of Finance, CDB Finance, a financial entity fully owned by China Development Bank, China Railway Rolling Stock Manufacturer, People's Insurance Company of China (PICC), China Tobacco Corporation, China Pacific Life Insurance Corporation, China Construction Bank (CCB)’s life insurance asset management and China’s first automobile (FAW group). </a:t>
            </a:r>
          </a:p>
          <a:p>
            <a:r>
              <a:rPr lang="en-US" sz="1800" dirty="0">
                <a:effectLst/>
                <a:latin typeface="Times New Roman" panose="02020603050405020304" pitchFamily="18" charset="0"/>
                <a:ea typeface="DengXian" panose="02010600030101010101" pitchFamily="2" charset="-122"/>
              </a:rPr>
              <a:t>40 percent: provincial and city-level state-owned financial  companies. </a:t>
            </a:r>
          </a:p>
          <a:p>
            <a:r>
              <a:rPr lang="en-US" sz="1800" dirty="0">
                <a:effectLst/>
                <a:latin typeface="Times New Roman" panose="02020603050405020304" pitchFamily="18" charset="0"/>
                <a:ea typeface="DengXian" panose="02010600030101010101" pitchFamily="2" charset="-122"/>
              </a:rPr>
              <a:t>This mother fund has </a:t>
            </a:r>
            <a:r>
              <a:rPr lang="en-US" sz="1800" dirty="0">
                <a:solidFill>
                  <a:srgbClr val="00B050"/>
                </a:solidFill>
                <a:effectLst/>
                <a:latin typeface="Times New Roman" panose="02020603050405020304" pitchFamily="18" charset="0"/>
                <a:ea typeface="DengXian" panose="02010600030101010101" pitchFamily="2" charset="-122"/>
              </a:rPr>
              <a:t>ten major sub-funds</a:t>
            </a:r>
            <a:endParaRPr lang="en-US" sz="1800" dirty="0">
              <a:solidFill>
                <a:srgbClr val="00B050"/>
              </a:solidFill>
              <a:latin typeface="Times New Roman" panose="02020603050405020304" pitchFamily="18" charset="0"/>
              <a:ea typeface="DengXian" panose="02010600030101010101" pitchFamily="2" charset="-122"/>
            </a:endParaRPr>
          </a:p>
          <a:p>
            <a:r>
              <a:rPr lang="en-US" sz="1800" dirty="0">
                <a:effectLst/>
                <a:latin typeface="Times New Roman" panose="02020603050405020304" pitchFamily="18" charset="0"/>
                <a:ea typeface="DengXian" panose="02010600030101010101" pitchFamily="2" charset="-122"/>
              </a:rPr>
              <a:t>Each targets a specific emerging technology sector </a:t>
            </a:r>
            <a:endParaRPr lang="en-US" dirty="0">
              <a:effectLst/>
            </a:endParaRPr>
          </a:p>
        </p:txBody>
      </p:sp>
    </p:spTree>
    <p:extLst>
      <p:ext uri="{BB962C8B-B14F-4D97-AF65-F5344CB8AC3E}">
        <p14:creationId xmlns:p14="http://schemas.microsoft.com/office/powerpoint/2010/main" val="1981946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FC1E8-A2B5-7E15-32E6-FE60D45F4AE6}"/>
              </a:ext>
            </a:extLst>
          </p:cNvPr>
          <p:cNvSpPr>
            <a:spLocks noGrp="1"/>
          </p:cNvSpPr>
          <p:nvPr>
            <p:ph type="title"/>
          </p:nvPr>
        </p:nvSpPr>
        <p:spPr/>
        <p:txBody>
          <a:bodyPr/>
          <a:lstStyle/>
          <a:p>
            <a:r>
              <a:rPr lang="en-US" sz="2800" b="1" kern="100" dirty="0">
                <a:effectLst/>
                <a:latin typeface="Times New Roman" panose="02020603050405020304" pitchFamily="18" charset="0"/>
                <a:ea typeface="DengXian Light" panose="02010600030101010101" pitchFamily="2" charset="-122"/>
                <a:cs typeface="Times New Roman" panose="02020603050405020304" pitchFamily="18" charset="0"/>
              </a:rPr>
              <a:t>Non-Bank Financial Statecraft: Governance Guided Funds and China’s Industrial Policy </a:t>
            </a:r>
            <a:br>
              <a:rPr lang="en-US" sz="1800" b="1" kern="100" dirty="0">
                <a:effectLst/>
                <a:latin typeface="Times New Roman" panose="02020603050405020304" pitchFamily="18" charset="0"/>
                <a:ea typeface="DengXian Light" panose="02010600030101010101" pitchFamily="2" charset="-122"/>
                <a:cs typeface="Times New Roman" panose="02020603050405020304" pitchFamily="18" charset="0"/>
              </a:rPr>
            </a:br>
            <a:r>
              <a:rPr lang="en-US" sz="1800" kern="100" dirty="0">
                <a:effectLst/>
                <a:latin typeface="Times New Roman" panose="02020603050405020304" pitchFamily="18" charset="0"/>
                <a:ea typeface="DengXian Light" panose="02010600030101010101" pitchFamily="2" charset="-122"/>
                <a:cs typeface="Times New Roman" panose="02020603050405020304" pitchFamily="18" charset="0"/>
              </a:rPr>
              <a:t>R and R with RIPE (coauthored with Xuan Li)</a:t>
            </a:r>
            <a:endParaRPr lang="en-US" dirty="0"/>
          </a:p>
        </p:txBody>
      </p:sp>
      <p:sp>
        <p:nvSpPr>
          <p:cNvPr id="3" name="Content Placeholder 2">
            <a:extLst>
              <a:ext uri="{FF2B5EF4-FFF2-40B4-BE49-F238E27FC236}">
                <a16:creationId xmlns:a16="http://schemas.microsoft.com/office/drawing/2014/main" id="{B5E0E058-B13F-8427-FFEF-F17939A1FC84}"/>
              </a:ext>
            </a:extLst>
          </p:cNvPr>
          <p:cNvSpPr>
            <a:spLocks noGrp="1"/>
          </p:cNvSpPr>
          <p:nvPr>
            <p:ph idx="1"/>
          </p:nvPr>
        </p:nvSpPr>
        <p:spPr/>
        <p:txBody>
          <a:bodyPr/>
          <a:lstStyle/>
          <a:p>
            <a:r>
              <a:rPr lang="en-US" sz="1800" dirty="0">
                <a:solidFill>
                  <a:srgbClr val="FF0000"/>
                </a:solidFill>
                <a:latin typeface="Times New Roman" panose="02020603050405020304" pitchFamily="18" charset="0"/>
                <a:ea typeface="DengXian" panose="02010600030101010101" pitchFamily="2" charset="-122"/>
              </a:rPr>
              <a:t>WHAT WE KNOW in IPE-CPE</a:t>
            </a:r>
          </a:p>
          <a:p>
            <a:r>
              <a:rPr lang="en-US" sz="1800" dirty="0">
                <a:latin typeface="Times New Roman" panose="02020603050405020304" pitchFamily="18" charset="0"/>
                <a:ea typeface="DengXian" panose="02010600030101010101" pitchFamily="2" charset="-122"/>
              </a:rPr>
              <a:t>B</a:t>
            </a:r>
            <a:r>
              <a:rPr lang="en-US" sz="1800" dirty="0">
                <a:effectLst/>
                <a:latin typeface="Times New Roman" panose="02020603050405020304" pitchFamily="18" charset="0"/>
                <a:ea typeface="DengXian" panose="02010600030101010101" pitchFamily="2" charset="-122"/>
              </a:rPr>
              <a:t>elow-market interest rates on credit given by state-owned development/</a:t>
            </a:r>
            <a:r>
              <a:rPr lang="en-US" sz="1800" dirty="0">
                <a:latin typeface="Times New Roman" panose="02020603050405020304" pitchFamily="18" charset="0"/>
                <a:ea typeface="DengXian" panose="02010600030101010101" pitchFamily="2" charset="-122"/>
              </a:rPr>
              <a:t>promotional </a:t>
            </a:r>
            <a:r>
              <a:rPr lang="en-US" sz="1800" dirty="0">
                <a:effectLst/>
                <a:latin typeface="Times New Roman" panose="02020603050405020304" pitchFamily="18" charset="0"/>
                <a:ea typeface="DengXian" panose="02010600030101010101" pitchFamily="2" charset="-122"/>
              </a:rPr>
              <a:t>banks to targeted industries is a major component of industrial policy toolkits </a:t>
            </a:r>
            <a:r>
              <a:rPr lang="en-US" sz="1800" dirty="0">
                <a:effectLst/>
                <a:latin typeface="Times New Roman" panose="02020603050405020304" pitchFamily="18" charset="0"/>
                <a:ea typeface="Times New Roman" panose="02020603050405020304" pitchFamily="18" charset="0"/>
              </a:rPr>
              <a:t>(Larsen, 2022; Larsen &amp; </a:t>
            </a:r>
            <a:r>
              <a:rPr lang="en-US" sz="1800" dirty="0" err="1">
                <a:effectLst/>
                <a:latin typeface="Times New Roman" panose="02020603050405020304" pitchFamily="18" charset="0"/>
                <a:ea typeface="Times New Roman" panose="02020603050405020304" pitchFamily="18" charset="0"/>
              </a:rPr>
              <a:t>Oehler</a:t>
            </a:r>
            <a:r>
              <a:rPr lang="en-US" sz="1800" dirty="0">
                <a:effectLst/>
                <a:latin typeface="Times New Roman" panose="02020603050405020304" pitchFamily="18" charset="0"/>
                <a:ea typeface="Times New Roman" panose="02020603050405020304" pitchFamily="18" charset="0"/>
              </a:rPr>
              <a:t>, 2023; Nahm, 2021; </a:t>
            </a:r>
            <a:r>
              <a:rPr lang="en-US" sz="1800" dirty="0" err="1">
                <a:effectLst/>
                <a:latin typeface="Times New Roman" panose="02020603050405020304" pitchFamily="18" charset="0"/>
                <a:ea typeface="Times New Roman" panose="02020603050405020304" pitchFamily="18" charset="0"/>
              </a:rPr>
              <a:t>Nölke</a:t>
            </a:r>
            <a:r>
              <a:rPr lang="en-US" sz="1800" dirty="0">
                <a:effectLst/>
                <a:latin typeface="Times New Roman" panose="02020603050405020304" pitchFamily="18" charset="0"/>
                <a:ea typeface="Times New Roman" panose="02020603050405020304" pitchFamily="18" charset="0"/>
              </a:rPr>
              <a:t>, 2012; </a:t>
            </a:r>
            <a:r>
              <a:rPr lang="en-US" sz="1800" dirty="0" err="1">
                <a:effectLst/>
                <a:latin typeface="Times New Roman" panose="02020603050405020304" pitchFamily="18" charset="0"/>
                <a:ea typeface="Times New Roman" panose="02020603050405020304" pitchFamily="18" charset="0"/>
              </a:rPr>
              <a:t>Nölke</a:t>
            </a:r>
            <a:r>
              <a:rPr lang="en-US" sz="1800" dirty="0">
                <a:effectLst/>
                <a:latin typeface="Times New Roman" panose="02020603050405020304" pitchFamily="18" charset="0"/>
                <a:ea typeface="Times New Roman" panose="02020603050405020304" pitchFamily="18" charset="0"/>
              </a:rPr>
              <a:t> et al., 2019; </a:t>
            </a:r>
            <a:r>
              <a:rPr lang="en-US" sz="1800" dirty="0" err="1">
                <a:effectLst/>
                <a:latin typeface="Times New Roman" panose="02020603050405020304" pitchFamily="18" charset="0"/>
                <a:ea typeface="Times New Roman" panose="02020603050405020304" pitchFamily="18" charset="0"/>
              </a:rPr>
              <a:t>Nölke</a:t>
            </a:r>
            <a:r>
              <a:rPr lang="en-US" sz="1800" dirty="0">
                <a:effectLst/>
                <a:latin typeface="Times New Roman" panose="02020603050405020304" pitchFamily="18" charset="0"/>
                <a:ea typeface="Times New Roman" panose="02020603050405020304" pitchFamily="18" charset="0"/>
              </a:rPr>
              <a:t> &amp; </a:t>
            </a:r>
            <a:r>
              <a:rPr lang="en-US" sz="1800" dirty="0" err="1">
                <a:effectLst/>
                <a:latin typeface="Times New Roman" panose="02020603050405020304" pitchFamily="18" charset="0"/>
                <a:ea typeface="Times New Roman" panose="02020603050405020304" pitchFamily="18" charset="0"/>
              </a:rPr>
              <a:t>Vliegenthart</a:t>
            </a:r>
            <a:r>
              <a:rPr lang="en-US" sz="1800" dirty="0">
                <a:effectLst/>
                <a:latin typeface="Times New Roman" panose="02020603050405020304" pitchFamily="18" charset="0"/>
                <a:ea typeface="Times New Roman" panose="02020603050405020304" pitchFamily="18" charset="0"/>
              </a:rPr>
              <a:t>, 2009) </a:t>
            </a:r>
          </a:p>
          <a:p>
            <a:r>
              <a:rPr lang="en-US" sz="1800" dirty="0">
                <a:solidFill>
                  <a:srgbClr val="000000"/>
                </a:solidFill>
                <a:latin typeface="Times New Roman" panose="02020603050405020304" pitchFamily="18" charset="0"/>
                <a:ea typeface="DengXian" panose="02010600030101010101" pitchFamily="2" charset="-122"/>
              </a:rPr>
              <a:t>So are </a:t>
            </a:r>
            <a:r>
              <a:rPr lang="en-US" sz="1800" dirty="0">
                <a:solidFill>
                  <a:srgbClr val="000000"/>
                </a:solidFill>
                <a:effectLst/>
                <a:latin typeface="Arial" panose="020B0604020202020204" pitchFamily="34" charset="0"/>
                <a:ea typeface="DengXian" panose="02010600030101010101" pitchFamily="2" charset="-122"/>
              </a:rPr>
              <a:t>market manipulations to support industrial champions (Petry 2021)</a:t>
            </a:r>
            <a:endParaRPr lang="en-US" sz="1800" dirty="0">
              <a:solidFill>
                <a:srgbClr val="000000"/>
              </a:solidFill>
              <a:latin typeface="Times New Roman" panose="02020603050405020304" pitchFamily="18" charset="0"/>
              <a:ea typeface="DengXian" panose="02010600030101010101" pitchFamily="2" charset="-122"/>
            </a:endParaRPr>
          </a:p>
          <a:p>
            <a:r>
              <a:rPr lang="en-US" sz="1800" dirty="0">
                <a:solidFill>
                  <a:srgbClr val="FF0000"/>
                </a:solidFill>
                <a:latin typeface="Times New Roman" panose="02020603050405020304" pitchFamily="18" charset="0"/>
                <a:ea typeface="DengXian" panose="02010600030101010101" pitchFamily="2" charset="-122"/>
              </a:rPr>
              <a:t>WHAT WE KNOW LESS</a:t>
            </a:r>
          </a:p>
          <a:p>
            <a:r>
              <a:rPr lang="en-US" sz="1800" dirty="0">
                <a:latin typeface="Times New Roman" panose="02020603050405020304" pitchFamily="18" charset="0"/>
                <a:ea typeface="DengXian" panose="02010600030101010101" pitchFamily="2" charset="-122"/>
              </a:rPr>
              <a:t>How </a:t>
            </a:r>
            <a:r>
              <a:rPr lang="en-US" sz="1800" dirty="0">
                <a:effectLst/>
                <a:latin typeface="Times New Roman" panose="02020603050405020304" pitchFamily="18" charset="0"/>
                <a:ea typeface="DengXian" panose="02010600030101010101" pitchFamily="2" charset="-122"/>
              </a:rPr>
              <a:t>equity investments by non-bank state-owned financial institutions in China are better than European counterparts at fulfilling  industrial policy goals embedded in global struggles over value chains </a:t>
            </a:r>
            <a:r>
              <a:rPr lang="en-US" sz="1800" dirty="0">
                <a:solidFill>
                  <a:schemeClr val="tx2">
                    <a:lumMod val="75000"/>
                    <a:lumOff val="25000"/>
                  </a:schemeClr>
                </a:solidFill>
                <a:effectLst/>
                <a:latin typeface="Times New Roman" panose="02020603050405020304" pitchFamily="18" charset="0"/>
                <a:ea typeface="DengXian" panose="02010600030101010101" pitchFamily="2" charset="-122"/>
              </a:rPr>
              <a:t>(financial statecraft)</a:t>
            </a:r>
          </a:p>
          <a:p>
            <a:r>
              <a:rPr lang="en-US" sz="1800" dirty="0">
                <a:solidFill>
                  <a:srgbClr val="FF0000"/>
                </a:solidFill>
                <a:latin typeface="Times New Roman" panose="02020603050405020304" pitchFamily="18" charset="0"/>
                <a:ea typeface="DengXian" panose="02010600030101010101" pitchFamily="2" charset="-122"/>
              </a:rPr>
              <a:t>WHY THE GAP MATTERS</a:t>
            </a:r>
          </a:p>
          <a:p>
            <a:r>
              <a:rPr lang="en-US" sz="1800" dirty="0">
                <a:latin typeface="Times New Roman" panose="02020603050405020304" pitchFamily="18" charset="0"/>
                <a:ea typeface="DengXian" panose="02010600030101010101" pitchFamily="2" charset="-122"/>
              </a:rPr>
              <a:t> non-bank financial statecraft is several orders of magnitude larger in China than in Europe or the US while also being part of long-term plans anchored in strong administrative and economic incentives </a:t>
            </a:r>
          </a:p>
          <a:p>
            <a:r>
              <a:rPr lang="en-US" sz="1800" dirty="0">
                <a:latin typeface="Times New Roman" panose="02020603050405020304" pitchFamily="18" charset="0"/>
                <a:ea typeface="DengXian" panose="02010600030101010101" pitchFamily="2" charset="-122"/>
              </a:rPr>
              <a:t>GGF equity investments have been key to technological leapfrogging in key green tech sectors</a:t>
            </a:r>
            <a:endParaRPr lang="en-US" dirty="0"/>
          </a:p>
        </p:txBody>
      </p:sp>
    </p:spTree>
    <p:extLst>
      <p:ext uri="{BB962C8B-B14F-4D97-AF65-F5344CB8AC3E}">
        <p14:creationId xmlns:p14="http://schemas.microsoft.com/office/powerpoint/2010/main" val="802360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264D9-F35D-BED9-F2D3-9C1E9CB55F51}"/>
              </a:ext>
            </a:extLst>
          </p:cNvPr>
          <p:cNvSpPr>
            <a:spLocks noGrp="1"/>
          </p:cNvSpPr>
          <p:nvPr>
            <p:ph type="title"/>
          </p:nvPr>
        </p:nvSpPr>
        <p:spPr/>
        <p:txBody>
          <a:bodyPr/>
          <a:lstStyle/>
          <a:p>
            <a:r>
              <a:rPr lang="en-US" dirty="0"/>
              <a:t>State of the art on GGFs</a:t>
            </a:r>
          </a:p>
        </p:txBody>
      </p:sp>
      <p:sp>
        <p:nvSpPr>
          <p:cNvPr id="4" name="Text Placeholder 3">
            <a:extLst>
              <a:ext uri="{FF2B5EF4-FFF2-40B4-BE49-F238E27FC236}">
                <a16:creationId xmlns:a16="http://schemas.microsoft.com/office/drawing/2014/main" id="{619FE74F-53DA-F14D-7860-CC57152F3EF5}"/>
              </a:ext>
            </a:extLst>
          </p:cNvPr>
          <p:cNvSpPr>
            <a:spLocks noGrp="1"/>
          </p:cNvSpPr>
          <p:nvPr>
            <p:ph type="body" idx="1"/>
          </p:nvPr>
        </p:nvSpPr>
        <p:spPr/>
        <p:txBody>
          <a:bodyPr/>
          <a:lstStyle/>
          <a:p>
            <a:r>
              <a:rPr lang="en-US" dirty="0"/>
              <a:t>China studies</a:t>
            </a:r>
          </a:p>
        </p:txBody>
      </p:sp>
      <p:sp>
        <p:nvSpPr>
          <p:cNvPr id="3" name="Content Placeholder 2">
            <a:extLst>
              <a:ext uri="{FF2B5EF4-FFF2-40B4-BE49-F238E27FC236}">
                <a16:creationId xmlns:a16="http://schemas.microsoft.com/office/drawing/2014/main" id="{F9495CFE-6837-489C-80FD-3D45F434C723}"/>
              </a:ext>
            </a:extLst>
          </p:cNvPr>
          <p:cNvSpPr>
            <a:spLocks noGrp="1"/>
          </p:cNvSpPr>
          <p:nvPr>
            <p:ph sz="half" idx="2"/>
          </p:nvPr>
        </p:nvSpPr>
        <p:spPr/>
        <p:txBody>
          <a:bodyPr>
            <a:normAutofit fontScale="25000" lnSpcReduction="20000"/>
          </a:bodyPr>
          <a:lstStyle/>
          <a:p>
            <a:pPr marL="0" indent="0">
              <a:buNone/>
            </a:pPr>
            <a:r>
              <a:rPr lang="en-US" sz="4800" dirty="0">
                <a:effectLst/>
                <a:latin typeface="Times New Roman" panose="02020603050405020304" pitchFamily="18" charset="0"/>
                <a:ea typeface="DengXian" panose="02010600030101010101" pitchFamily="2" charset="-122"/>
                <a:cs typeface="Times New Roman" panose="02020603050405020304" pitchFamily="18" charset="0"/>
              </a:rPr>
              <a:t>China’s Governance Guided Funds (GGFs) are not a Chinese innovation. </a:t>
            </a:r>
            <a:r>
              <a:rPr lang="en-US" sz="4800" dirty="0">
                <a:solidFill>
                  <a:srgbClr val="121512"/>
                </a:solidFill>
                <a:latin typeface="Times New Roman" panose="02020603050405020304" pitchFamily="18" charset="0"/>
                <a:cs typeface="Times New Roman" panose="02020603050405020304" pitchFamily="18" charset="0"/>
              </a:rPr>
              <a:t>S</a:t>
            </a:r>
            <a:r>
              <a:rPr lang="en-US" sz="4800" b="0" i="0" dirty="0">
                <a:solidFill>
                  <a:srgbClr val="121512"/>
                </a:solidFill>
                <a:effectLst/>
                <a:latin typeface="Times New Roman" panose="02020603050405020304" pitchFamily="18" charset="0"/>
                <a:cs typeface="Times New Roman" panose="02020603050405020304" pitchFamily="18" charset="0"/>
              </a:rPr>
              <a:t>tate-backed funds are used for financial statecraft elsewhere, and mainly to </a:t>
            </a:r>
            <a:r>
              <a:rPr lang="en-US" sz="4800" dirty="0">
                <a:solidFill>
                  <a:srgbClr val="1F1F1F"/>
                </a:solidFill>
                <a:effectLst/>
                <a:latin typeface="Times New Roman" panose="02020603050405020304" pitchFamily="18" charset="0"/>
                <a:ea typeface="DengXian" panose="02010600030101010101" pitchFamily="2" charset="-122"/>
                <a:cs typeface="Times New Roman" panose="02020603050405020304" pitchFamily="18" charset="0"/>
              </a:rPr>
              <a:t>bridge the “equity gap” for SMEs and innovation </a:t>
            </a:r>
            <a:endParaRPr lang="en-US" sz="4800" dirty="0">
              <a:effectLst/>
              <a:latin typeface="Times New Roman" panose="02020603050405020304" pitchFamily="18" charset="0"/>
              <a:ea typeface="DengXian" panose="02010600030101010101" pitchFamily="2" charset="-122"/>
              <a:cs typeface="Times New Roman" panose="02020603050405020304" pitchFamily="18" charset="0"/>
            </a:endParaRPr>
          </a:p>
          <a:p>
            <a:pPr marL="0" indent="0">
              <a:buNone/>
            </a:pPr>
            <a:r>
              <a:rPr lang="en-US" sz="4800" dirty="0">
                <a:effectLst/>
                <a:latin typeface="Times New Roman" panose="02020603050405020304" pitchFamily="18" charset="0"/>
                <a:ea typeface="DengXian" panose="02010600030101010101" pitchFamily="2" charset="-122"/>
                <a:cs typeface="Times New Roman" panose="02020603050405020304" pitchFamily="18" charset="0"/>
              </a:rPr>
              <a:t>The European Investment Fund, the Innovation Fund Denmark or the Korean Venture Investment Corporation are state-owned funds with economic statecraft mandates providing venture capital, equity injections or credit guarantees to innovation-intense actors and activities </a:t>
            </a:r>
          </a:p>
          <a:p>
            <a:pPr marL="0" marR="0" indent="0" algn="just">
              <a:lnSpc>
                <a:spcPct val="107000"/>
              </a:lnSpc>
              <a:spcBef>
                <a:spcPts val="0"/>
              </a:spcBef>
              <a:spcAft>
                <a:spcPts val="800"/>
              </a:spcAft>
              <a:buNone/>
            </a:pPr>
            <a:endParaRPr lang="en-US" sz="4800" kern="100" dirty="0">
              <a:effectLst/>
              <a:latin typeface="Times New Roman" panose="02020603050405020304" pitchFamily="18" charset="0"/>
              <a:ea typeface="DengXian" panose="02010600030101010101" pitchFamily="2" charset="-122"/>
              <a:cs typeface="Times New Roman" panose="02020603050405020304" pitchFamily="18" charset="0"/>
            </a:endParaRPr>
          </a:p>
          <a:p>
            <a:pPr marL="0" marR="0" indent="0" algn="just">
              <a:lnSpc>
                <a:spcPct val="107000"/>
              </a:lnSpc>
              <a:spcBef>
                <a:spcPts val="0"/>
              </a:spcBef>
              <a:spcAft>
                <a:spcPts val="800"/>
              </a:spcAft>
              <a:buNone/>
            </a:pPr>
            <a:r>
              <a:rPr lang="en-US" sz="4800" kern="100" dirty="0">
                <a:effectLst/>
                <a:latin typeface="Times New Roman" panose="02020603050405020304" pitchFamily="18" charset="0"/>
                <a:ea typeface="DengXian" panose="02010600030101010101" pitchFamily="2" charset="-122"/>
                <a:cs typeface="Times New Roman" panose="02020603050405020304" pitchFamily="18" charset="0"/>
              </a:rPr>
              <a:t>Chinese funds are much bigger: </a:t>
            </a:r>
            <a:r>
              <a:rPr lang="en-US" sz="4800" kern="100" dirty="0">
                <a:solidFill>
                  <a:srgbClr val="333333"/>
                </a:solidFill>
                <a:effectLst/>
                <a:latin typeface="Times New Roman" panose="02020603050405020304" pitchFamily="18" charset="0"/>
                <a:ea typeface="DengXian" panose="02010600030101010101" pitchFamily="2" charset="-122"/>
                <a:cs typeface="Times New Roman" panose="02020603050405020304" pitchFamily="18" charset="0"/>
              </a:rPr>
              <a:t>In 2021 their target capital was US$1.52 trillion, while total US federal funding for research and development in the same year was only US$157.8 billion </a:t>
            </a:r>
          </a:p>
          <a:p>
            <a:pPr marL="0" marR="0" indent="0" algn="just">
              <a:lnSpc>
                <a:spcPct val="107000"/>
              </a:lnSpc>
              <a:spcBef>
                <a:spcPts val="0"/>
              </a:spcBef>
              <a:spcAft>
                <a:spcPts val="800"/>
              </a:spcAft>
              <a:buNone/>
            </a:pPr>
            <a:r>
              <a:rPr lang="en-US" sz="4800" kern="100" dirty="0">
                <a:solidFill>
                  <a:srgbClr val="333333"/>
                </a:solidFill>
                <a:latin typeface="Times New Roman" panose="02020603050405020304" pitchFamily="18" charset="0"/>
                <a:ea typeface="DengXian" panose="02010600030101010101" pitchFamily="2" charset="-122"/>
                <a:cs typeface="Times New Roman" panose="02020603050405020304" pitchFamily="18" charset="0"/>
              </a:rPr>
              <a:t>T</a:t>
            </a: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heir performance in practice, whether at the level of the largest of them, (Lardy 2019)  or across GGFs (Luong et al 2021; Cheung 2022; Wei et al 2023). </a:t>
            </a:r>
          </a:p>
          <a:p>
            <a:pPr marL="0" marR="0" indent="0" algn="just">
              <a:lnSpc>
                <a:spcPct val="107000"/>
              </a:lnSpc>
              <a:spcBef>
                <a:spcPts val="0"/>
              </a:spcBef>
              <a:spcAft>
                <a:spcPts val="800"/>
              </a:spcAft>
              <a:buNone/>
            </a:pP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Luong et al (2021): GGFs </a:t>
            </a:r>
            <a:r>
              <a:rPr lang="en-US" sz="4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investments target technologies from the 5 year plan such as AI and green tech</a:t>
            </a:r>
          </a:p>
          <a:p>
            <a:pPr marL="0" marR="0" indent="0" algn="just">
              <a:lnSpc>
                <a:spcPct val="107000"/>
              </a:lnSpc>
              <a:spcBef>
                <a:spcPts val="0"/>
              </a:spcBef>
              <a:spcAft>
                <a:spcPts val="800"/>
              </a:spcAft>
              <a:buNone/>
            </a:pPr>
            <a:r>
              <a:rPr lang="en-US" sz="4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Cheung (2022): key for developing military and dual use technologies </a:t>
            </a:r>
          </a:p>
          <a:p>
            <a:pPr marL="0" marR="0" indent="0" algn="just">
              <a:lnSpc>
                <a:spcPct val="107000"/>
              </a:lnSpc>
              <a:spcBef>
                <a:spcPts val="0"/>
              </a:spcBef>
              <a:spcAft>
                <a:spcPts val="800"/>
              </a:spcAft>
              <a:buNone/>
            </a:pP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Wei et al (2023): key for innovation-oriented Chinese industrial policy</a:t>
            </a:r>
            <a:endParaRPr lang="en-US" sz="4800" kern="100" dirty="0">
              <a:solidFill>
                <a:srgbClr val="333333"/>
              </a:solidFill>
              <a:effectLst/>
              <a:latin typeface="Times New Roman" panose="02020603050405020304" pitchFamily="18" charset="0"/>
              <a:ea typeface="DengXian" panose="02010600030101010101" pitchFamily="2" charset="-122"/>
              <a:cs typeface="Times New Roman" panose="02020603050405020304" pitchFamily="18" charset="0"/>
            </a:endParaRPr>
          </a:p>
          <a:p>
            <a:endParaRPr lang="en-US" sz="1800" dirty="0">
              <a:effectLst/>
              <a:latin typeface="Times New Roman" panose="02020603050405020304" pitchFamily="18" charset="0"/>
              <a:ea typeface="DengXian" panose="02010600030101010101" pitchFamily="2" charset="-122"/>
            </a:endParaRPr>
          </a:p>
        </p:txBody>
      </p:sp>
      <p:sp>
        <p:nvSpPr>
          <p:cNvPr id="5" name="Text Placeholder 4">
            <a:extLst>
              <a:ext uri="{FF2B5EF4-FFF2-40B4-BE49-F238E27FC236}">
                <a16:creationId xmlns:a16="http://schemas.microsoft.com/office/drawing/2014/main" id="{732E7A55-0807-CD7A-4C9E-093BDFDFC0A8}"/>
              </a:ext>
            </a:extLst>
          </p:cNvPr>
          <p:cNvSpPr>
            <a:spLocks noGrp="1"/>
          </p:cNvSpPr>
          <p:nvPr>
            <p:ph type="body" sz="quarter" idx="3"/>
          </p:nvPr>
        </p:nvSpPr>
        <p:spPr/>
        <p:txBody>
          <a:bodyPr/>
          <a:lstStyle/>
          <a:p>
            <a:r>
              <a:rPr lang="en-US" dirty="0"/>
              <a:t>IPE-CPE</a:t>
            </a:r>
          </a:p>
        </p:txBody>
      </p:sp>
      <p:sp>
        <p:nvSpPr>
          <p:cNvPr id="6" name="Content Placeholder 5">
            <a:extLst>
              <a:ext uri="{FF2B5EF4-FFF2-40B4-BE49-F238E27FC236}">
                <a16:creationId xmlns:a16="http://schemas.microsoft.com/office/drawing/2014/main" id="{F7A44476-DE0A-2D66-FA34-E3EFE2262FA4}"/>
              </a:ext>
            </a:extLst>
          </p:cNvPr>
          <p:cNvSpPr>
            <a:spLocks noGrp="1"/>
          </p:cNvSpPr>
          <p:nvPr>
            <p:ph sz="quarter" idx="4"/>
          </p:nvPr>
        </p:nvSpPr>
        <p:spPr/>
        <p:txBody>
          <a:bodyPr>
            <a:normAutofit fontScale="25000" lnSpcReduction="20000"/>
          </a:bodyPr>
          <a:lstStyle/>
          <a:p>
            <a:r>
              <a:rPr lang="en-US" sz="6400" dirty="0">
                <a:effectLst/>
                <a:latin typeface="Times New Roman" panose="02020603050405020304" pitchFamily="18" charset="0"/>
                <a:ea typeface="Times New Roman" panose="02020603050405020304" pitchFamily="18" charset="0"/>
              </a:rPr>
              <a:t>GGFs first emerged in a flagship IPE journal when Andrew Kennedy (2024) briefly described their role in China’s innovation system. </a:t>
            </a:r>
          </a:p>
          <a:p>
            <a:r>
              <a:rPr lang="en-US" sz="6400" dirty="0">
                <a:effectLst/>
                <a:latin typeface="Times New Roman" panose="02020603050405020304" pitchFamily="18" charset="0"/>
                <a:ea typeface="Times New Roman" panose="02020603050405020304" pitchFamily="18" charset="0"/>
              </a:rPr>
              <a:t>With Beck and Larsen (2024) they received a lot more attention and space, with an extensive analysis of GGFs alongside other government funds as part of what they term </a:t>
            </a:r>
            <a:r>
              <a:rPr lang="en-US" sz="6400" dirty="0">
                <a:solidFill>
                  <a:srgbClr val="000000"/>
                </a:solidFill>
                <a:effectLst/>
                <a:latin typeface="Times New Roman" panose="02020603050405020304" pitchFamily="18" charset="0"/>
                <a:ea typeface="Times New Roman" panose="02020603050405020304" pitchFamily="18" charset="0"/>
              </a:rPr>
              <a:t>China's “market-driven, government-guided” state-led financialization that enhances the country's “green state” investment capacity. </a:t>
            </a:r>
          </a:p>
          <a:p>
            <a:r>
              <a:rPr lang="en-US" sz="6400" dirty="0">
                <a:solidFill>
                  <a:srgbClr val="000000"/>
                </a:solidFill>
                <a:effectLst/>
                <a:latin typeface="Times New Roman" panose="02020603050405020304" pitchFamily="18" charset="0"/>
                <a:ea typeface="Times New Roman" panose="02020603050405020304" pitchFamily="18" charset="0"/>
              </a:rPr>
              <a:t>It is also with Beck and Larsen that GGFs were first situated in the literature on state financialization and derisking state. </a:t>
            </a:r>
          </a:p>
          <a:p>
            <a:r>
              <a:rPr lang="en-US" sz="6400" dirty="0">
                <a:solidFill>
                  <a:srgbClr val="000000"/>
                </a:solidFill>
                <a:effectLst/>
                <a:latin typeface="Times New Roman" panose="02020603050405020304" pitchFamily="18" charset="0"/>
                <a:ea typeface="Times New Roman" panose="02020603050405020304" pitchFamily="18" charset="0"/>
              </a:rPr>
              <a:t>But even so this article looks at GGFs only in a section where they are compared to other forms of state financing of its industrial policy ambitions through the financial investment channel and without a clear understanding of what sets GGFs apart from similar funds in other industrial economies.</a:t>
            </a:r>
            <a:endParaRPr lang="en-US" sz="6400" kern="100" dirty="0">
              <a:solidFill>
                <a:srgbClr val="333333"/>
              </a:solidFill>
              <a:effectLst/>
              <a:latin typeface="Times New Roman" panose="02020603050405020304" pitchFamily="18" charset="0"/>
              <a:ea typeface="DengXian" panose="02010600030101010101" pitchFamily="2" charset="-122"/>
              <a:cs typeface="Times New Roman" panose="02020603050405020304" pitchFamily="18" charset="0"/>
            </a:endParaRPr>
          </a:p>
          <a:p>
            <a:pPr marL="0" marR="0" algn="just">
              <a:lnSpc>
                <a:spcPct val="107000"/>
              </a:lnSpc>
              <a:spcBef>
                <a:spcPts val="0"/>
              </a:spcBef>
              <a:spcAft>
                <a:spcPts val="800"/>
              </a:spcAft>
            </a:pPr>
            <a:r>
              <a:rPr lang="en-US" sz="6400" kern="100" dirty="0">
                <a:solidFill>
                  <a:srgbClr val="FF0000"/>
                </a:solidFill>
                <a:latin typeface="Times New Roman" panose="02020603050405020304" pitchFamily="18" charset="0"/>
                <a:ea typeface="DengXian" panose="02010600030101010101" pitchFamily="2" charset="-122"/>
                <a:cs typeface="Times New Roman" panose="02020603050405020304" pitchFamily="18" charset="0"/>
              </a:rPr>
              <a:t>What makes GGFs qualitatively different and what are the implications of these differences for China’s technological leapfrogging? </a:t>
            </a:r>
            <a:endParaRPr lang="en-US" sz="2800" dirty="0">
              <a:effectLst/>
              <a:latin typeface="Times New Roman" panose="02020603050405020304" pitchFamily="18" charset="0"/>
              <a:ea typeface="DengXian" panose="02010600030101010101" pitchFamily="2" charset="-122"/>
            </a:endParaRPr>
          </a:p>
          <a:p>
            <a:endParaRPr lang="en-US" dirty="0"/>
          </a:p>
        </p:txBody>
      </p:sp>
    </p:spTree>
    <p:extLst>
      <p:ext uri="{BB962C8B-B14F-4D97-AF65-F5344CB8AC3E}">
        <p14:creationId xmlns:p14="http://schemas.microsoft.com/office/powerpoint/2010/main" val="2986604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87B8A91-9293-C026-3DF2-104277F61043}"/>
              </a:ext>
            </a:extLst>
          </p:cNvPr>
          <p:cNvSpPr>
            <a:spLocks noGrp="1"/>
          </p:cNvSpPr>
          <p:nvPr>
            <p:ph type="ctrTitle"/>
          </p:nvPr>
        </p:nvSpPr>
        <p:spPr>
          <a:xfrm>
            <a:off x="1314824" y="735106"/>
            <a:ext cx="10053763" cy="2928470"/>
          </a:xfrm>
        </p:spPr>
        <p:txBody>
          <a:bodyPr anchor="b">
            <a:normAutofit fontScale="90000"/>
          </a:bodyPr>
          <a:lstStyle/>
          <a:p>
            <a:pPr algn="l"/>
            <a:br>
              <a:rPr lang="en-US" sz="4100" dirty="0">
                <a:solidFill>
                  <a:srgbClr val="FFFFFF"/>
                </a:solidFill>
              </a:rPr>
            </a:br>
            <a:br>
              <a:rPr lang="en-US" sz="4100" dirty="0">
                <a:solidFill>
                  <a:srgbClr val="FFFFFF"/>
                </a:solidFill>
              </a:rPr>
            </a:br>
            <a:br>
              <a:rPr lang="en-US" sz="4100" dirty="0">
                <a:solidFill>
                  <a:srgbClr val="FFFFFF"/>
                </a:solidFill>
              </a:rPr>
            </a:br>
            <a:br>
              <a:rPr lang="en-US" sz="4100" dirty="0">
                <a:solidFill>
                  <a:srgbClr val="FFFFFF"/>
                </a:solidFill>
              </a:rPr>
            </a:br>
            <a:r>
              <a:rPr lang="en-US" sz="4400" dirty="0">
                <a:solidFill>
                  <a:srgbClr val="FFFFFF"/>
                </a:solidFill>
              </a:rPr>
              <a:t>RIPE submission with Xuan Li and Ch 5: Chinese financial statecraft for Green Tech Domination </a:t>
            </a:r>
          </a:p>
        </p:txBody>
      </p:sp>
      <p:sp>
        <p:nvSpPr>
          <p:cNvPr id="3" name="Subtitle 2">
            <a:extLst>
              <a:ext uri="{FF2B5EF4-FFF2-40B4-BE49-F238E27FC236}">
                <a16:creationId xmlns:a16="http://schemas.microsoft.com/office/drawing/2014/main" id="{5B1A95DC-FE83-5884-BAE2-116A777236B5}"/>
              </a:ext>
            </a:extLst>
          </p:cNvPr>
          <p:cNvSpPr>
            <a:spLocks noGrp="1"/>
          </p:cNvSpPr>
          <p:nvPr>
            <p:ph type="subTitle" idx="1"/>
          </p:nvPr>
        </p:nvSpPr>
        <p:spPr>
          <a:xfrm>
            <a:off x="1350682" y="4870824"/>
            <a:ext cx="10005951" cy="1458258"/>
          </a:xfrm>
        </p:spPr>
        <p:txBody>
          <a:bodyPr anchor="ctr">
            <a:normAutofit/>
          </a:bodyPr>
          <a:lstStyle/>
          <a:p>
            <a:pPr algn="l"/>
            <a:r>
              <a:rPr lang="en-US" dirty="0"/>
              <a:t>Cornel Ban</a:t>
            </a:r>
          </a:p>
          <a:p>
            <a:pPr algn="l"/>
            <a:r>
              <a:rPr lang="en-US" dirty="0"/>
              <a:t>Copenhagen Business School</a:t>
            </a:r>
          </a:p>
        </p:txBody>
      </p:sp>
    </p:spTree>
    <p:extLst>
      <p:ext uri="{BB962C8B-B14F-4D97-AF65-F5344CB8AC3E}">
        <p14:creationId xmlns:p14="http://schemas.microsoft.com/office/powerpoint/2010/main" val="639337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E42B82-763A-61A3-A797-70162AC3145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GGFs: The Other Pentagon</a:t>
            </a:r>
          </a:p>
        </p:txBody>
      </p:sp>
      <p:pic>
        <p:nvPicPr>
          <p:cNvPr id="17" name="Content Placeholder 16" descr="A blue hexagon with orange lines&#10;&#10;Description automatically generated">
            <a:extLst>
              <a:ext uri="{FF2B5EF4-FFF2-40B4-BE49-F238E27FC236}">
                <a16:creationId xmlns:a16="http://schemas.microsoft.com/office/drawing/2014/main" id="{E3CC5522-B93B-B227-3172-9B28DF887E16}"/>
              </a:ext>
            </a:extLst>
          </p:cNvPr>
          <p:cNvPicPr>
            <a:picLocks noGrp="1" noChangeAspect="1"/>
          </p:cNvPicPr>
          <p:nvPr>
            <p:ph idx="1"/>
          </p:nvPr>
        </p:nvPicPr>
        <p:blipFill>
          <a:blip r:embed="rId2"/>
          <a:stretch>
            <a:fillRect/>
          </a:stretch>
        </p:blipFill>
        <p:spPr>
          <a:xfrm>
            <a:off x="4777316" y="1071542"/>
            <a:ext cx="6780700" cy="4712586"/>
          </a:xfrm>
          <a:prstGeom prst="rect">
            <a:avLst/>
          </a:prstGeom>
        </p:spPr>
      </p:pic>
    </p:spTree>
    <p:extLst>
      <p:ext uri="{BB962C8B-B14F-4D97-AF65-F5344CB8AC3E}">
        <p14:creationId xmlns:p14="http://schemas.microsoft.com/office/powerpoint/2010/main" val="247670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0710BE-B60A-4209-4542-9EDF08A758E5}"/>
              </a:ext>
            </a:extLst>
          </p:cNvPr>
          <p:cNvSpPr>
            <a:spLocks noGrp="1"/>
          </p:cNvSpPr>
          <p:nvPr>
            <p:ph type="title"/>
          </p:nvPr>
        </p:nvSpPr>
        <p:spPr/>
        <p:txBody>
          <a:bodyPr/>
          <a:lstStyle/>
          <a:p>
            <a:r>
              <a:rPr lang="en-US" dirty="0"/>
              <a:t>1. Profits or technology?</a:t>
            </a:r>
          </a:p>
        </p:txBody>
      </p:sp>
      <p:sp>
        <p:nvSpPr>
          <p:cNvPr id="5" name="Text Placeholder 4">
            <a:extLst>
              <a:ext uri="{FF2B5EF4-FFF2-40B4-BE49-F238E27FC236}">
                <a16:creationId xmlns:a16="http://schemas.microsoft.com/office/drawing/2014/main" id="{AC452A03-F57E-78DA-AECF-1057D823A7A8}"/>
              </a:ext>
            </a:extLst>
          </p:cNvPr>
          <p:cNvSpPr>
            <a:spLocks noGrp="1"/>
          </p:cNvSpPr>
          <p:nvPr>
            <p:ph type="body" idx="1"/>
          </p:nvPr>
        </p:nvSpPr>
        <p:spPr/>
        <p:txBody>
          <a:bodyPr/>
          <a:lstStyle/>
          <a:p>
            <a:r>
              <a:rPr lang="en-US" dirty="0"/>
              <a:t>Derisking-based financial statecraft</a:t>
            </a:r>
          </a:p>
        </p:txBody>
      </p:sp>
      <p:sp>
        <p:nvSpPr>
          <p:cNvPr id="6" name="Content Placeholder 5">
            <a:extLst>
              <a:ext uri="{FF2B5EF4-FFF2-40B4-BE49-F238E27FC236}">
                <a16:creationId xmlns:a16="http://schemas.microsoft.com/office/drawing/2014/main" id="{A5F341CB-0F51-0EE6-FFBE-6E58B72837EC}"/>
              </a:ext>
            </a:extLst>
          </p:cNvPr>
          <p:cNvSpPr>
            <a:spLocks noGrp="1"/>
          </p:cNvSpPr>
          <p:nvPr>
            <p:ph sz="half" idx="2"/>
          </p:nvPr>
        </p:nvSpPr>
        <p:spPr/>
        <p:txBody>
          <a:bodyPr>
            <a:normAutofit fontScale="77500" lnSpcReduction="20000"/>
          </a:bodyPr>
          <a:lstStyle/>
          <a:p>
            <a:pPr marL="0" marR="0" algn="just">
              <a:lnSpc>
                <a:spcPct val="107000"/>
              </a:lnSpc>
              <a:spcBef>
                <a:spcPts val="0"/>
              </a:spcBef>
              <a:spcAft>
                <a:spcPts val="800"/>
              </a:spcAft>
            </a:pPr>
            <a:endParaRPr lang="en-US" sz="2000" kern="100" dirty="0">
              <a:latin typeface="Times New Roman" panose="02020603050405020304" pitchFamily="18" charset="0"/>
              <a:ea typeface="DengXian" panose="02010600030101010101" pitchFamily="2" charset="-122"/>
              <a:cs typeface="Times New Roman" panose="02020603050405020304" pitchFamily="18" charset="0"/>
            </a:endParaRPr>
          </a:p>
          <a:p>
            <a:pPr marL="0" marR="0" algn="just">
              <a:lnSpc>
                <a:spcPct val="107000"/>
              </a:lnSpc>
              <a:spcBef>
                <a:spcPts val="0"/>
              </a:spcBef>
              <a:spcAft>
                <a:spcPts val="800"/>
              </a:spcAft>
            </a:pPr>
            <a:endParaRPr lang="en-US" sz="3200" kern="100" dirty="0">
              <a:latin typeface="Times New Roman" panose="02020603050405020304" pitchFamily="18" charset="0"/>
              <a:ea typeface="DengXian" panose="02010600030101010101" pitchFamily="2" charset="-122"/>
              <a:cs typeface="Times New Roman" panose="02020603050405020304" pitchFamily="18" charset="0"/>
            </a:endParaRPr>
          </a:p>
          <a:p>
            <a:pPr marL="0" marR="0" algn="just">
              <a:lnSpc>
                <a:spcPct val="107000"/>
              </a:lnSpc>
              <a:spcBef>
                <a:spcPts val="0"/>
              </a:spcBef>
              <a:spcAft>
                <a:spcPts val="800"/>
              </a:spcAft>
            </a:pPr>
            <a:r>
              <a:rPr lang="en-US" sz="3200" kern="100" dirty="0">
                <a:solidFill>
                  <a:srgbClr val="00B0F0"/>
                </a:solidFill>
                <a:latin typeface="Times New Roman" panose="02020603050405020304" pitchFamily="18" charset="0"/>
                <a:ea typeface="DengXian" panose="02010600030101010101" pitchFamily="2" charset="-122"/>
                <a:cs typeface="Times New Roman" panose="02020603050405020304" pitchFamily="18" charset="0"/>
              </a:rPr>
              <a:t>Profits are first order </a:t>
            </a:r>
            <a:r>
              <a:rPr lang="en-US" sz="3200" kern="100" dirty="0">
                <a:latin typeface="Times New Roman" panose="02020603050405020304" pitchFamily="18" charset="0"/>
                <a:ea typeface="DengXian" panose="02010600030101010101" pitchFamily="2" charset="-122"/>
                <a:cs typeface="Times New Roman" panose="02020603050405020304" pitchFamily="18" charset="0"/>
              </a:rPr>
              <a:t>in financial statecraft regimes</a:t>
            </a:r>
          </a:p>
          <a:p>
            <a:pPr marL="0" marR="0" algn="just">
              <a:lnSpc>
                <a:spcPct val="107000"/>
              </a:lnSpc>
              <a:spcBef>
                <a:spcPts val="0"/>
              </a:spcBef>
              <a:spcAft>
                <a:spcPts val="800"/>
              </a:spcAft>
            </a:pPr>
            <a:endParaRPr lang="en-US" sz="3200" kern="100" dirty="0">
              <a:latin typeface="Times New Roman" panose="02020603050405020304" pitchFamily="18" charset="0"/>
              <a:ea typeface="DengXian" panose="02010600030101010101" pitchFamily="2" charset="-122"/>
              <a:cs typeface="Times New Roman" panose="02020603050405020304" pitchFamily="18" charset="0"/>
            </a:endParaRPr>
          </a:p>
          <a:p>
            <a:pPr marL="0" marR="0" algn="just">
              <a:lnSpc>
                <a:spcPct val="107000"/>
              </a:lnSpc>
              <a:spcBef>
                <a:spcPts val="0"/>
              </a:spcBef>
              <a:spcAft>
                <a:spcPts val="800"/>
              </a:spcAft>
            </a:pPr>
            <a:r>
              <a:rPr lang="en-US" sz="3200" dirty="0">
                <a:solidFill>
                  <a:srgbClr val="00B0F0"/>
                </a:solidFill>
                <a:latin typeface="Times New Roman" panose="02020603050405020304" pitchFamily="18" charset="0"/>
                <a:ea typeface="DengXian" panose="02010600030101010101" pitchFamily="2" charset="-122"/>
              </a:rPr>
              <a:t>Profit permanence: </a:t>
            </a:r>
            <a:r>
              <a:rPr lang="en-US" sz="3200" dirty="0">
                <a:latin typeface="Times New Roman" panose="02020603050405020304" pitchFamily="18" charset="0"/>
                <a:ea typeface="DengXian" panose="02010600030101010101" pitchFamily="2" charset="-122"/>
              </a:rPr>
              <a:t>EIF always wants its money back with interest</a:t>
            </a:r>
          </a:p>
          <a:p>
            <a:pPr marL="0" marR="0" algn="just">
              <a:lnSpc>
                <a:spcPct val="107000"/>
              </a:lnSpc>
              <a:spcBef>
                <a:spcPts val="0"/>
              </a:spcBef>
              <a:spcAft>
                <a:spcPts val="800"/>
              </a:spcAft>
            </a:pPr>
            <a:r>
              <a:rPr lang="en-US" sz="3200" kern="100" dirty="0">
                <a:solidFill>
                  <a:srgbClr val="00B0F0"/>
                </a:solidFill>
                <a:effectLst/>
                <a:latin typeface="Times New Roman" panose="02020603050405020304" pitchFamily="18" charset="0"/>
                <a:ea typeface="DengXian" panose="02010600030101010101" pitchFamily="2" charset="-122"/>
                <a:cs typeface="Times New Roman" panose="02020603050405020304" pitchFamily="18" charset="0"/>
              </a:rPr>
              <a:t>Shareholder value </a:t>
            </a:r>
            <a:r>
              <a:rPr lang="en-US" sz="3200" kern="100" dirty="0">
                <a:effectLst/>
                <a:latin typeface="Times New Roman" panose="02020603050405020304" pitchFamily="18" charset="0"/>
                <a:ea typeface="DengXian" panose="02010600030101010101" pitchFamily="2" charset="-122"/>
                <a:cs typeface="Times New Roman" panose="02020603050405020304" pitchFamily="18" charset="0"/>
              </a:rPr>
              <a:t>shapes management pay</a:t>
            </a:r>
          </a:p>
        </p:txBody>
      </p:sp>
      <p:sp>
        <p:nvSpPr>
          <p:cNvPr id="7" name="Text Placeholder 6">
            <a:extLst>
              <a:ext uri="{FF2B5EF4-FFF2-40B4-BE49-F238E27FC236}">
                <a16:creationId xmlns:a16="http://schemas.microsoft.com/office/drawing/2014/main" id="{632AD784-A31C-6194-B47C-AB83C03BFC1A}"/>
              </a:ext>
            </a:extLst>
          </p:cNvPr>
          <p:cNvSpPr>
            <a:spLocks noGrp="1"/>
          </p:cNvSpPr>
          <p:nvPr>
            <p:ph type="body" sz="quarter" idx="3"/>
          </p:nvPr>
        </p:nvSpPr>
        <p:spPr/>
        <p:txBody>
          <a:bodyPr/>
          <a:lstStyle/>
          <a:p>
            <a:r>
              <a:rPr lang="en-US" dirty="0"/>
              <a:t>Developmentalist financial statecraft</a:t>
            </a:r>
          </a:p>
        </p:txBody>
      </p:sp>
      <p:sp>
        <p:nvSpPr>
          <p:cNvPr id="8" name="Content Placeholder 7">
            <a:extLst>
              <a:ext uri="{FF2B5EF4-FFF2-40B4-BE49-F238E27FC236}">
                <a16:creationId xmlns:a16="http://schemas.microsoft.com/office/drawing/2014/main" id="{9807E79F-904E-2E89-40C7-818291344E28}"/>
              </a:ext>
            </a:extLst>
          </p:cNvPr>
          <p:cNvSpPr>
            <a:spLocks noGrp="1"/>
          </p:cNvSpPr>
          <p:nvPr>
            <p:ph sz="quarter" idx="4"/>
          </p:nvPr>
        </p:nvSpPr>
        <p:spPr/>
        <p:txBody>
          <a:bodyPr>
            <a:noAutofit/>
          </a:bodyPr>
          <a:lstStyle/>
          <a:p>
            <a:r>
              <a:rPr lang="en-US" sz="1400" kern="100" dirty="0">
                <a:solidFill>
                  <a:srgbClr val="00B0F0"/>
                </a:solidFill>
                <a:latin typeface="Times New Roman" panose="02020603050405020304" pitchFamily="18" charset="0"/>
                <a:ea typeface="DengXian" panose="02010600030101010101" pitchFamily="2" charset="-122"/>
                <a:cs typeface="Times New Roman" panose="02020603050405020304" pitchFamily="18" charset="0"/>
              </a:rPr>
              <a:t>Policy success is first order </a:t>
            </a:r>
            <a:r>
              <a:rPr lang="en-US" sz="1400" kern="100" dirty="0">
                <a:latin typeface="Times New Roman" panose="02020603050405020304" pitchFamily="18" charset="0"/>
                <a:ea typeface="DengXian" panose="02010600030101010101" pitchFamily="2" charset="-122"/>
                <a:cs typeface="Times New Roman" panose="02020603050405020304" pitchFamily="18" charset="0"/>
              </a:rPr>
              <a:t>in financial statecraft regimes</a:t>
            </a:r>
          </a:p>
          <a:p>
            <a:r>
              <a:rPr lang="en-US" sz="1400" kern="100" dirty="0">
                <a:effectLst/>
                <a:latin typeface="Times New Roman" panose="02020603050405020304" pitchFamily="18" charset="0"/>
                <a:ea typeface="DengXian" panose="02010600030101010101" pitchFamily="2" charset="-122"/>
                <a:cs typeface="Times New Roman" panose="02020603050405020304" pitchFamily="18" charset="0"/>
              </a:rPr>
              <a:t>1. “The government does not really care about return, because it is not their KPI. Their KPI first and foremost is compliance with rules, which ensures that no one will get into trouble. Then it is how many VC funds are created, how many new fields of private investment are </a:t>
            </a:r>
            <a:r>
              <a:rPr lang="en-US" sz="1400" kern="100" dirty="0">
                <a:latin typeface="Times New Roman" panose="02020603050405020304" pitchFamily="18" charset="0"/>
                <a:ea typeface="DengXian" panose="02010600030101010101" pitchFamily="2" charset="-122"/>
                <a:cs typeface="Times New Roman" panose="02020603050405020304" pitchFamily="18" charset="0"/>
              </a:rPr>
              <a:t>created</a:t>
            </a:r>
            <a:r>
              <a:rPr lang="en-US" sz="1400" kern="100" dirty="0">
                <a:effectLst/>
                <a:latin typeface="Times New Roman" panose="02020603050405020304" pitchFamily="18" charset="0"/>
                <a:ea typeface="DengXian" panose="02010600030101010101" pitchFamily="2" charset="-122"/>
                <a:cs typeface="Times New Roman" panose="02020603050405020304" pitchFamily="18" charset="0"/>
              </a:rPr>
              <a:t>, how many portfolio companies are supported, whether there are star companies in the portfolio. Making profit is the last consideration.” </a:t>
            </a:r>
          </a:p>
          <a:p>
            <a:r>
              <a:rPr lang="en-US" sz="1400" dirty="0">
                <a:latin typeface="Times New Roman" panose="02020603050405020304" pitchFamily="18" charset="0"/>
                <a:ea typeface="DengXian" panose="02010600030101010101" pitchFamily="2" charset="-122"/>
              </a:rPr>
              <a:t> 2. </a:t>
            </a:r>
            <a:r>
              <a:rPr lang="en-US" sz="1400" dirty="0">
                <a:solidFill>
                  <a:srgbClr val="00B0F0"/>
                </a:solidFill>
                <a:latin typeface="Times New Roman" panose="02020603050405020304" pitchFamily="18" charset="0"/>
                <a:ea typeface="DengXian" panose="02010600030101010101" pitchFamily="2" charset="-122"/>
              </a:rPr>
              <a:t>Profit forbearance: </a:t>
            </a:r>
            <a:r>
              <a:rPr lang="en-US" sz="1400" dirty="0">
                <a:latin typeface="Times New Roman" panose="02020603050405020304" pitchFamily="18" charset="0"/>
                <a:ea typeface="DengXian" panose="02010600030101010101" pitchFamily="2" charset="-122"/>
              </a:rPr>
              <a:t>W</a:t>
            </a:r>
            <a:r>
              <a:rPr lang="en-US" sz="1400" dirty="0">
                <a:effectLst/>
                <a:latin typeface="Times New Roman" panose="02020603050405020304" pitchFamily="18" charset="0"/>
                <a:ea typeface="DengXian" panose="02010600030101010101" pitchFamily="2" charset="-122"/>
              </a:rPr>
              <a:t>hen the state wishes to push a certain technology through its mother funds, it  can forgo its own profits earned from investing in its sub-fund in favor of the asset managers of the sub-fund and the rest of investors.</a:t>
            </a:r>
          </a:p>
          <a:p>
            <a:r>
              <a:rPr lang="en-US" sz="1400" dirty="0">
                <a:latin typeface="Times New Roman" panose="02020603050405020304" pitchFamily="18" charset="0"/>
                <a:ea typeface="DengXian" panose="02010600030101010101" pitchFamily="2" charset="-122"/>
              </a:rPr>
              <a:t>3. </a:t>
            </a:r>
            <a:r>
              <a:rPr lang="en-US" sz="1400" dirty="0">
                <a:solidFill>
                  <a:srgbClr val="00B0F0"/>
                </a:solidFill>
                <a:latin typeface="Times New Roman" panose="02020603050405020304" pitchFamily="18" charset="0"/>
                <a:ea typeface="DengXian" panose="02010600030101010101" pitchFamily="2" charset="-122"/>
              </a:rPr>
              <a:t>Technology plan targets not shareholder value shapes management pay</a:t>
            </a:r>
            <a:r>
              <a:rPr lang="en-US" sz="1400" dirty="0">
                <a:latin typeface="Times New Roman" panose="02020603050405020304" pitchFamily="18" charset="0"/>
                <a:ea typeface="DengXian" panose="02010600030101010101" pitchFamily="2" charset="-122"/>
              </a:rPr>
              <a:t>: T</a:t>
            </a:r>
            <a:r>
              <a:rPr lang="en-US" sz="1400" dirty="0">
                <a:effectLst/>
                <a:latin typeface="Times New Roman" panose="02020603050405020304" pitchFamily="18" charset="0"/>
                <a:ea typeface="DengXian" panose="02010600030101010101" pitchFamily="2" charset="-122"/>
              </a:rPr>
              <a:t>he higher are the </a:t>
            </a:r>
            <a:r>
              <a:rPr lang="en-US" sz="1400" dirty="0" err="1">
                <a:effectLst/>
                <a:latin typeface="Times New Roman" panose="02020603050405020304" pitchFamily="18" charset="0"/>
                <a:ea typeface="DengXian" panose="02010600030101010101" pitchFamily="2" charset="-122"/>
              </a:rPr>
              <a:t>subfunds</a:t>
            </a:r>
            <a:r>
              <a:rPr lang="en-US" sz="1400" dirty="0">
                <a:effectLst/>
                <a:latin typeface="Times New Roman" panose="02020603050405020304" pitchFamily="18" charset="0"/>
                <a:ea typeface="DengXian" panose="02010600030101010101" pitchFamily="2" charset="-122"/>
              </a:rPr>
              <a:t>’ risks in supporting emerging local tech development, the higher are the profit transfers to the asset manager</a:t>
            </a:r>
            <a:r>
              <a:rPr lang="en-US" sz="1400" dirty="0">
                <a:effectLst/>
              </a:rPr>
              <a:t> </a:t>
            </a:r>
            <a:endParaRPr lang="en-US" sz="1400" dirty="0"/>
          </a:p>
        </p:txBody>
      </p:sp>
    </p:spTree>
    <p:extLst>
      <p:ext uri="{BB962C8B-B14F-4D97-AF65-F5344CB8AC3E}">
        <p14:creationId xmlns:p14="http://schemas.microsoft.com/office/powerpoint/2010/main" val="2772603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F2C6-9591-8600-65E2-767AF7348F25}"/>
              </a:ext>
            </a:extLst>
          </p:cNvPr>
          <p:cNvSpPr>
            <a:spLocks noGrp="1"/>
          </p:cNvSpPr>
          <p:nvPr>
            <p:ph type="title"/>
          </p:nvPr>
        </p:nvSpPr>
        <p:spPr/>
        <p:txBody>
          <a:bodyPr/>
          <a:lstStyle/>
          <a:p>
            <a:r>
              <a:rPr lang="en-US" dirty="0"/>
              <a:t>2. Loose or tight coordination?</a:t>
            </a:r>
          </a:p>
        </p:txBody>
      </p:sp>
      <p:sp>
        <p:nvSpPr>
          <p:cNvPr id="3" name="Text Placeholder 2">
            <a:extLst>
              <a:ext uri="{FF2B5EF4-FFF2-40B4-BE49-F238E27FC236}">
                <a16:creationId xmlns:a16="http://schemas.microsoft.com/office/drawing/2014/main" id="{F1BF7AB9-27CC-7897-7399-C1BE96E33AA4}"/>
              </a:ext>
            </a:extLst>
          </p:cNvPr>
          <p:cNvSpPr>
            <a:spLocks noGrp="1"/>
          </p:cNvSpPr>
          <p:nvPr>
            <p:ph type="body" idx="1"/>
          </p:nvPr>
        </p:nvSpPr>
        <p:spPr/>
        <p:txBody>
          <a:bodyPr/>
          <a:lstStyle/>
          <a:p>
            <a:r>
              <a:rPr lang="en-US" dirty="0"/>
              <a:t>Derisking-based financial statecraft</a:t>
            </a:r>
          </a:p>
          <a:p>
            <a:endParaRPr lang="en-US" dirty="0"/>
          </a:p>
        </p:txBody>
      </p:sp>
      <p:sp>
        <p:nvSpPr>
          <p:cNvPr id="4" name="Content Placeholder 3">
            <a:extLst>
              <a:ext uri="{FF2B5EF4-FFF2-40B4-BE49-F238E27FC236}">
                <a16:creationId xmlns:a16="http://schemas.microsoft.com/office/drawing/2014/main" id="{0AC1DA04-729B-075A-265B-749C8B5E5C26}"/>
              </a:ext>
            </a:extLst>
          </p:cNvPr>
          <p:cNvSpPr>
            <a:spLocks noGrp="1"/>
          </p:cNvSpPr>
          <p:nvPr>
            <p:ph sz="half" idx="2"/>
          </p:nvPr>
        </p:nvSpPr>
        <p:spPr/>
        <p:txBody>
          <a:bodyPr>
            <a:normAutofit/>
          </a:bodyPr>
          <a:lstStyle/>
          <a:p>
            <a:r>
              <a:rPr lang="en-US" sz="2800" dirty="0">
                <a:latin typeface="Times New Roman" panose="02020603050405020304" pitchFamily="18" charset="0"/>
                <a:ea typeface="DengXian" panose="02010600030101010101" pitchFamily="2" charset="-122"/>
              </a:rPr>
              <a:t>C</a:t>
            </a:r>
            <a:r>
              <a:rPr lang="en-US" sz="2800" dirty="0">
                <a:effectLst/>
                <a:latin typeface="Times New Roman" panose="02020603050405020304" pitchFamily="18" charset="0"/>
                <a:ea typeface="DengXian" panose="02010600030101010101" pitchFamily="2" charset="-122"/>
              </a:rPr>
              <a:t>oordinate </a:t>
            </a:r>
            <a:r>
              <a:rPr lang="en-US" sz="2800" dirty="0">
                <a:solidFill>
                  <a:srgbClr val="00B0F0"/>
                </a:solidFill>
                <a:effectLst/>
                <a:latin typeface="Times New Roman" panose="02020603050405020304" pitchFamily="18" charset="0"/>
                <a:ea typeface="DengXian" panose="02010600030101010101" pitchFamily="2" charset="-122"/>
              </a:rPr>
              <a:t>primarily private actors</a:t>
            </a:r>
            <a:r>
              <a:rPr lang="en-US" sz="2800" dirty="0">
                <a:effectLst/>
                <a:latin typeface="Times New Roman" panose="02020603050405020304" pitchFamily="18" charset="0"/>
                <a:ea typeface="DengXian" panose="02010600030101010101" pitchFamily="2" charset="-122"/>
              </a:rPr>
              <a:t>, </a:t>
            </a:r>
            <a:r>
              <a:rPr lang="en-US" sz="2800" dirty="0">
                <a:solidFill>
                  <a:srgbClr val="00B0F0"/>
                </a:solidFill>
                <a:effectLst/>
                <a:latin typeface="Times New Roman" panose="02020603050405020304" pitchFamily="18" charset="0"/>
                <a:ea typeface="DengXian" panose="02010600030101010101" pitchFamily="2" charset="-122"/>
              </a:rPr>
              <a:t>without an indicatively planned effort</a:t>
            </a:r>
            <a:r>
              <a:rPr lang="en-US" sz="2800" dirty="0">
                <a:effectLst/>
                <a:latin typeface="Times New Roman" panose="02020603050405020304" pitchFamily="18" charset="0"/>
                <a:ea typeface="DengXian" panose="02010600030101010101" pitchFamily="2" charset="-122"/>
              </a:rPr>
              <a:t>, to make equity injections into high-risk but high-innovation businesses in sectors defined as critical by the principals</a:t>
            </a:r>
            <a:endParaRPr lang="en-US" dirty="0"/>
          </a:p>
        </p:txBody>
      </p:sp>
      <p:sp>
        <p:nvSpPr>
          <p:cNvPr id="5" name="Text Placeholder 4">
            <a:extLst>
              <a:ext uri="{FF2B5EF4-FFF2-40B4-BE49-F238E27FC236}">
                <a16:creationId xmlns:a16="http://schemas.microsoft.com/office/drawing/2014/main" id="{3F4D8DA7-5BB7-60A9-B145-2C62558F471A}"/>
              </a:ext>
            </a:extLst>
          </p:cNvPr>
          <p:cNvSpPr>
            <a:spLocks noGrp="1"/>
          </p:cNvSpPr>
          <p:nvPr>
            <p:ph type="body" sz="quarter" idx="3"/>
          </p:nvPr>
        </p:nvSpPr>
        <p:spPr/>
        <p:txBody>
          <a:bodyPr/>
          <a:lstStyle/>
          <a:p>
            <a:r>
              <a:rPr lang="en-US" dirty="0"/>
              <a:t>Developmentalist financial statecraft</a:t>
            </a:r>
          </a:p>
          <a:p>
            <a:endParaRPr lang="en-US" dirty="0"/>
          </a:p>
        </p:txBody>
      </p:sp>
      <p:sp>
        <p:nvSpPr>
          <p:cNvPr id="6" name="Content Placeholder 5">
            <a:extLst>
              <a:ext uri="{FF2B5EF4-FFF2-40B4-BE49-F238E27FC236}">
                <a16:creationId xmlns:a16="http://schemas.microsoft.com/office/drawing/2014/main" id="{0B220D4A-79DB-B008-1E29-345C0F1DEB5E}"/>
              </a:ext>
            </a:extLst>
          </p:cNvPr>
          <p:cNvSpPr>
            <a:spLocks noGrp="1"/>
          </p:cNvSpPr>
          <p:nvPr>
            <p:ph sz="quarter" idx="4"/>
          </p:nvPr>
        </p:nvSpPr>
        <p:spPr/>
        <p:txBody>
          <a:bodyPr>
            <a:normAutofit/>
          </a:bodyPr>
          <a:lstStyle/>
          <a:p>
            <a:r>
              <a:rPr lang="en-US" sz="1800" dirty="0">
                <a:latin typeface="Times New Roman" panose="02020603050405020304" pitchFamily="18" charset="0"/>
                <a:ea typeface="DengXian" panose="02010600030101010101" pitchFamily="2" charset="-122"/>
              </a:rPr>
              <a:t>C</a:t>
            </a:r>
            <a:r>
              <a:rPr lang="en-US" sz="1800" dirty="0">
                <a:effectLst/>
                <a:latin typeface="Times New Roman" panose="02020603050405020304" pitchFamily="18" charset="0"/>
                <a:ea typeface="DengXian" panose="02010600030101010101" pitchFamily="2" charset="-122"/>
              </a:rPr>
              <a:t>oordinate </a:t>
            </a:r>
            <a:r>
              <a:rPr lang="en-US" sz="1800" dirty="0">
                <a:solidFill>
                  <a:srgbClr val="00B0F0"/>
                </a:solidFill>
                <a:effectLst/>
                <a:latin typeface="Times New Roman" panose="02020603050405020304" pitchFamily="18" charset="0"/>
                <a:ea typeface="DengXian" panose="02010600030101010101" pitchFamily="2" charset="-122"/>
              </a:rPr>
              <a:t>primarily state actors (</a:t>
            </a:r>
            <a:r>
              <a:rPr lang="en-US" sz="1800" dirty="0">
                <a:effectLst/>
                <a:latin typeface="Times New Roman" panose="02020603050405020304" pitchFamily="18" charset="0"/>
                <a:ea typeface="DengXian" panose="02010600030101010101" pitchFamily="2" charset="-122"/>
              </a:rPr>
              <a:t>state-owned banks, other state-owned non-banking financial institutions and state-owned enterprises) across different administrative levels in </a:t>
            </a:r>
            <a:r>
              <a:rPr lang="en-US" sz="1800" dirty="0">
                <a:solidFill>
                  <a:srgbClr val="00B0F0"/>
                </a:solidFill>
                <a:effectLst/>
                <a:latin typeface="Times New Roman" panose="02020603050405020304" pitchFamily="18" charset="0"/>
                <a:ea typeface="DengXian" panose="02010600030101010101" pitchFamily="2" charset="-122"/>
              </a:rPr>
              <a:t>indicatively planned</a:t>
            </a:r>
            <a:r>
              <a:rPr lang="en-US" sz="1800" dirty="0">
                <a:effectLst/>
                <a:latin typeface="Times New Roman" panose="02020603050405020304" pitchFamily="18" charset="0"/>
                <a:ea typeface="DengXian" panose="02010600030101010101" pitchFamily="2" charset="-122"/>
              </a:rPr>
              <a:t> effort to make equity injections into high-risk but high-innovation businesses in sectors defined as critical by planners</a:t>
            </a:r>
            <a:r>
              <a:rPr lang="en-US" dirty="0">
                <a:effectLst/>
              </a:rPr>
              <a:t> </a:t>
            </a:r>
            <a:endParaRPr lang="en-US" dirty="0"/>
          </a:p>
        </p:txBody>
      </p:sp>
    </p:spTree>
    <p:extLst>
      <p:ext uri="{BB962C8B-B14F-4D97-AF65-F5344CB8AC3E}">
        <p14:creationId xmlns:p14="http://schemas.microsoft.com/office/powerpoint/2010/main" val="3021617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EE3520-775B-3029-5E2D-C66BB7A69386}"/>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sz="5200" kern="1200">
                <a:solidFill>
                  <a:schemeClr val="tx1"/>
                </a:solidFill>
                <a:latin typeface="+mj-lt"/>
                <a:ea typeface="+mj-ea"/>
                <a:cs typeface="+mj-cs"/>
              </a:rPr>
              <a:t>Planning demand matters</a:t>
            </a:r>
          </a:p>
        </p:txBody>
      </p:sp>
      <p:pic>
        <p:nvPicPr>
          <p:cNvPr id="8" name="Content Placeholder 7" descr="A graph of sales and electric vehicles&#10;&#10;Description automatically generated">
            <a:extLst>
              <a:ext uri="{FF2B5EF4-FFF2-40B4-BE49-F238E27FC236}">
                <a16:creationId xmlns:a16="http://schemas.microsoft.com/office/drawing/2014/main" id="{97DA3EA5-01EE-D106-8ED4-EF4A01F5DFEB}"/>
              </a:ext>
            </a:extLst>
          </p:cNvPr>
          <p:cNvPicPr>
            <a:picLocks noGrp="1" noChangeAspect="1"/>
          </p:cNvPicPr>
          <p:nvPr>
            <p:ph sz="half" idx="2"/>
          </p:nvPr>
        </p:nvPicPr>
        <p:blipFill>
          <a:blip r:embed="rId2"/>
          <a:srcRect l="4903" r="-2" b="-2"/>
          <a:stretch/>
        </p:blipFill>
        <p:spPr>
          <a:xfrm>
            <a:off x="198741" y="2410448"/>
            <a:ext cx="5803323" cy="3890357"/>
          </a:xfrm>
          <a:prstGeom prst="rect">
            <a:avLst/>
          </a:prstGeom>
        </p:spPr>
      </p:pic>
      <p:pic>
        <p:nvPicPr>
          <p:cNvPr id="6" name="Content Placeholder 5" descr="A graph of sales and vehicles&#10;&#10;Description automatically generated with medium confidence">
            <a:extLst>
              <a:ext uri="{FF2B5EF4-FFF2-40B4-BE49-F238E27FC236}">
                <a16:creationId xmlns:a16="http://schemas.microsoft.com/office/drawing/2014/main" id="{AE5CA25E-7627-08B9-3C91-FD2391ADD376}"/>
              </a:ext>
            </a:extLst>
          </p:cNvPr>
          <p:cNvPicPr>
            <a:picLocks noGrp="1" noChangeAspect="1"/>
          </p:cNvPicPr>
          <p:nvPr>
            <p:ph sz="half" idx="1"/>
          </p:nvPr>
        </p:nvPicPr>
        <p:blipFill>
          <a:blip r:embed="rId3"/>
          <a:srcRect l="1367" r="10624" b="3"/>
          <a:stretch/>
        </p:blipFill>
        <p:spPr>
          <a:xfrm>
            <a:off x="6189934" y="2410448"/>
            <a:ext cx="5803323" cy="3890357"/>
          </a:xfrm>
          <a:prstGeom prst="rect">
            <a:avLst/>
          </a:prstGeom>
        </p:spPr>
      </p:pic>
    </p:spTree>
    <p:extLst>
      <p:ext uri="{BB962C8B-B14F-4D97-AF65-F5344CB8AC3E}">
        <p14:creationId xmlns:p14="http://schemas.microsoft.com/office/powerpoint/2010/main" val="1963802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04AD904-E547-B3FB-C32F-8E8C1B32828F}"/>
              </a:ext>
            </a:extLst>
          </p:cNvPr>
          <p:cNvSpPr>
            <a:spLocks noGrp="1"/>
          </p:cNvSpPr>
          <p:nvPr>
            <p:ph type="title"/>
          </p:nvPr>
        </p:nvSpPr>
        <p:spPr>
          <a:xfrm>
            <a:off x="6739128" y="638089"/>
            <a:ext cx="4818888" cy="1476801"/>
          </a:xfrm>
        </p:spPr>
        <p:txBody>
          <a:bodyPr vert="horz" lIns="91440" tIns="45720" rIns="91440" bIns="45720" rtlCol="0" anchor="b">
            <a:normAutofit/>
          </a:bodyPr>
          <a:lstStyle/>
          <a:p>
            <a:r>
              <a:rPr lang="en-US" sz="5000" kern="1200">
                <a:solidFill>
                  <a:schemeClr val="tx1"/>
                </a:solidFill>
                <a:latin typeface="+mj-lt"/>
                <a:ea typeface="+mj-ea"/>
                <a:cs typeface="+mj-cs"/>
              </a:rPr>
              <a:t>Managing demand</a:t>
            </a:r>
          </a:p>
        </p:txBody>
      </p:sp>
      <p:pic>
        <p:nvPicPr>
          <p:cNvPr id="8" name="Content Placeholder 7" descr="A screenshot of a graph&#10;&#10;Description automatically generated">
            <a:extLst>
              <a:ext uri="{FF2B5EF4-FFF2-40B4-BE49-F238E27FC236}">
                <a16:creationId xmlns:a16="http://schemas.microsoft.com/office/drawing/2014/main" id="{58585D9A-6264-65FF-1494-3DC80D1DEF6A}"/>
              </a:ext>
            </a:extLst>
          </p:cNvPr>
          <p:cNvPicPr>
            <a:picLocks noGrp="1" noChangeAspect="1"/>
          </p:cNvPicPr>
          <p:nvPr>
            <p:ph sz="half" idx="2"/>
          </p:nvPr>
        </p:nvPicPr>
        <p:blipFill>
          <a:blip r:embed="rId2"/>
          <a:stretch>
            <a:fillRect/>
          </a:stretch>
        </p:blipFill>
        <p:spPr>
          <a:xfrm>
            <a:off x="683058" y="640080"/>
            <a:ext cx="5354724" cy="5577840"/>
          </a:xfrm>
          <a:prstGeom prst="rect">
            <a:avLst/>
          </a:prstGeom>
        </p:spPr>
      </p:pic>
      <p:sp>
        <p:nvSpPr>
          <p:cNvPr id="15"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70D4B93-2256-5AE7-6CBC-8B2FDBAB083F}"/>
              </a:ext>
            </a:extLst>
          </p:cNvPr>
          <p:cNvSpPr>
            <a:spLocks noGrp="1"/>
          </p:cNvSpPr>
          <p:nvPr>
            <p:ph sz="half" idx="1"/>
          </p:nvPr>
        </p:nvSpPr>
        <p:spPr>
          <a:xfrm>
            <a:off x="6739128" y="2664886"/>
            <a:ext cx="4818888" cy="3550789"/>
          </a:xfrm>
        </p:spPr>
        <p:txBody>
          <a:bodyPr vert="horz" lIns="91440" tIns="45720" rIns="91440" bIns="45720" rtlCol="0" anchor="t">
            <a:normAutofit/>
          </a:bodyPr>
          <a:lstStyle/>
          <a:p>
            <a:r>
              <a:rPr lang="en-US" sz="2200" b="0" i="0">
                <a:effectLst/>
              </a:rPr>
              <a:t>The problem of the European EV industry is not technology (they will surely grow out of their birth pangs), </a:t>
            </a:r>
          </a:p>
          <a:p>
            <a:r>
              <a:rPr lang="en-US" sz="2200"/>
              <a:t>B</a:t>
            </a:r>
            <a:r>
              <a:rPr lang="en-US" sz="2200" b="0" i="0">
                <a:effectLst/>
              </a:rPr>
              <a:t>ut the poor management of demand for EVs by the Commission and member states. For demand=EV chargers and on this Chinese central planning works.</a:t>
            </a:r>
            <a:endParaRPr lang="en-US" sz="2200"/>
          </a:p>
        </p:txBody>
      </p:sp>
    </p:spTree>
    <p:extLst>
      <p:ext uri="{BB962C8B-B14F-4D97-AF65-F5344CB8AC3E}">
        <p14:creationId xmlns:p14="http://schemas.microsoft.com/office/powerpoint/2010/main" val="2904329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662F-F143-48C1-0D1F-DEEB8E121EAA}"/>
              </a:ext>
            </a:extLst>
          </p:cNvPr>
          <p:cNvSpPr>
            <a:spLocks noGrp="1"/>
          </p:cNvSpPr>
          <p:nvPr>
            <p:ph type="title"/>
          </p:nvPr>
        </p:nvSpPr>
        <p:spPr/>
        <p:txBody>
          <a:bodyPr/>
          <a:lstStyle/>
          <a:p>
            <a:r>
              <a:rPr lang="en-US" dirty="0"/>
              <a:t>3. Who gets most derisked and constrained?</a:t>
            </a:r>
          </a:p>
        </p:txBody>
      </p:sp>
      <p:sp>
        <p:nvSpPr>
          <p:cNvPr id="3" name="Text Placeholder 2">
            <a:extLst>
              <a:ext uri="{FF2B5EF4-FFF2-40B4-BE49-F238E27FC236}">
                <a16:creationId xmlns:a16="http://schemas.microsoft.com/office/drawing/2014/main" id="{22DF19BA-312A-E434-F3DA-24797CDDA3CD}"/>
              </a:ext>
            </a:extLst>
          </p:cNvPr>
          <p:cNvSpPr>
            <a:spLocks noGrp="1"/>
          </p:cNvSpPr>
          <p:nvPr>
            <p:ph type="body" idx="1"/>
          </p:nvPr>
        </p:nvSpPr>
        <p:spPr/>
        <p:txBody>
          <a:bodyPr/>
          <a:lstStyle/>
          <a:p>
            <a:r>
              <a:rPr lang="en-US" dirty="0"/>
              <a:t>Derisking-based financial statecraft</a:t>
            </a:r>
          </a:p>
          <a:p>
            <a:endParaRPr lang="en-US" dirty="0"/>
          </a:p>
        </p:txBody>
      </p:sp>
      <p:sp>
        <p:nvSpPr>
          <p:cNvPr id="4" name="Content Placeholder 3">
            <a:extLst>
              <a:ext uri="{FF2B5EF4-FFF2-40B4-BE49-F238E27FC236}">
                <a16:creationId xmlns:a16="http://schemas.microsoft.com/office/drawing/2014/main" id="{BA2391A5-DEB3-DBB8-6311-9AF8796F104E}"/>
              </a:ext>
            </a:extLst>
          </p:cNvPr>
          <p:cNvSpPr>
            <a:spLocks noGrp="1"/>
          </p:cNvSpPr>
          <p:nvPr>
            <p:ph sz="half" idx="2"/>
          </p:nvPr>
        </p:nvSpPr>
        <p:spPr/>
        <p:txBody>
          <a:bodyPr>
            <a:normAutofit/>
          </a:bodyPr>
          <a:lstStyle/>
          <a:p>
            <a:r>
              <a:rPr lang="en-US" dirty="0">
                <a:solidFill>
                  <a:srgbClr val="00B0F0"/>
                </a:solidFill>
              </a:rPr>
              <a:t>No strong bans </a:t>
            </a:r>
            <a:r>
              <a:rPr lang="en-US" dirty="0"/>
              <a:t>on activities</a:t>
            </a:r>
          </a:p>
          <a:p>
            <a:r>
              <a:rPr lang="en-US" dirty="0">
                <a:solidFill>
                  <a:srgbClr val="00B0F0"/>
                </a:solidFill>
              </a:rPr>
              <a:t>Private investors are always derisked </a:t>
            </a:r>
          </a:p>
        </p:txBody>
      </p:sp>
      <p:sp>
        <p:nvSpPr>
          <p:cNvPr id="5" name="Text Placeholder 4">
            <a:extLst>
              <a:ext uri="{FF2B5EF4-FFF2-40B4-BE49-F238E27FC236}">
                <a16:creationId xmlns:a16="http://schemas.microsoft.com/office/drawing/2014/main" id="{666F481F-ED07-5DDE-B0B7-6B3A31F744C4}"/>
              </a:ext>
            </a:extLst>
          </p:cNvPr>
          <p:cNvSpPr>
            <a:spLocks noGrp="1"/>
          </p:cNvSpPr>
          <p:nvPr>
            <p:ph type="body" sz="quarter" idx="3"/>
          </p:nvPr>
        </p:nvSpPr>
        <p:spPr/>
        <p:txBody>
          <a:bodyPr/>
          <a:lstStyle/>
          <a:p>
            <a:r>
              <a:rPr lang="en-US" dirty="0"/>
              <a:t>Developmentalist financial statecraft</a:t>
            </a:r>
          </a:p>
          <a:p>
            <a:endParaRPr lang="en-US" dirty="0"/>
          </a:p>
        </p:txBody>
      </p:sp>
      <p:sp>
        <p:nvSpPr>
          <p:cNvPr id="6" name="Content Placeholder 5">
            <a:extLst>
              <a:ext uri="{FF2B5EF4-FFF2-40B4-BE49-F238E27FC236}">
                <a16:creationId xmlns:a16="http://schemas.microsoft.com/office/drawing/2014/main" id="{7BF866BF-76A3-B469-D1E9-7210ED03C206}"/>
              </a:ext>
            </a:extLst>
          </p:cNvPr>
          <p:cNvSpPr>
            <a:spLocks noGrp="1"/>
          </p:cNvSpPr>
          <p:nvPr>
            <p:ph sz="quarter" idx="4"/>
          </p:nvPr>
        </p:nvSpPr>
        <p:spPr/>
        <p:txBody>
          <a:bodyPr>
            <a:normAutofit/>
          </a:bodyPr>
          <a:lstStyle/>
          <a:p>
            <a:r>
              <a:rPr lang="en-US" sz="1800" dirty="0">
                <a:solidFill>
                  <a:srgbClr val="00B0F0"/>
                </a:solidFill>
                <a:effectLst/>
                <a:latin typeface="Times New Roman" panose="02020603050405020304" pitchFamily="18" charset="0"/>
                <a:ea typeface="DengXian" panose="02010600030101010101" pitchFamily="2" charset="-122"/>
              </a:rPr>
              <a:t>bans on activities </a:t>
            </a:r>
            <a:r>
              <a:rPr lang="en-US" sz="1800" dirty="0">
                <a:effectLst/>
                <a:latin typeface="Times New Roman" panose="02020603050405020304" pitchFamily="18" charset="0"/>
                <a:ea typeface="DengXian" panose="02010600030101010101" pitchFamily="2" charset="-122"/>
              </a:rPr>
              <a:t>not essential to the technological innovation process. </a:t>
            </a:r>
          </a:p>
          <a:p>
            <a:r>
              <a:rPr lang="en-US" sz="1800" dirty="0">
                <a:latin typeface="Times New Roman" panose="02020603050405020304" pitchFamily="18" charset="0"/>
                <a:ea typeface="DengXian" panose="02010600030101010101" pitchFamily="2" charset="-122"/>
              </a:rPr>
              <a:t>T</a:t>
            </a:r>
            <a:r>
              <a:rPr lang="en-US" sz="1800" dirty="0">
                <a:effectLst/>
                <a:latin typeface="Times New Roman" panose="02020603050405020304" pitchFamily="18" charset="0"/>
                <a:ea typeface="DengXian" panose="02010600030101010101" pitchFamily="2" charset="-122"/>
              </a:rPr>
              <a:t>he list of prohibitions is extensive and very constraining (1) Engage in guarantees, mortgages, entrusted loans, and other financing guarantees; 2) Invest in secondary market stocks, futures, real estate, securities investment funds, corporate bonds rated below AAA, trust products, </a:t>
            </a:r>
            <a:r>
              <a:rPr lang="en-US" sz="1800" dirty="0" err="1">
                <a:effectLst/>
                <a:latin typeface="Times New Roman" panose="02020603050405020304" pitchFamily="18" charset="0"/>
                <a:ea typeface="DengXian" panose="02010600030101010101" pitchFamily="2" charset="-122"/>
              </a:rPr>
              <a:t>etc</a:t>
            </a:r>
            <a:r>
              <a:rPr lang="en-US" sz="1800" dirty="0">
                <a:effectLst/>
                <a:latin typeface="Times New Roman" panose="02020603050405020304" pitchFamily="18" charset="0"/>
                <a:ea typeface="DengXian" panose="02010600030101010101" pitchFamily="2" charset="-122"/>
              </a:rPr>
              <a:t> </a:t>
            </a:r>
          </a:p>
          <a:p>
            <a:r>
              <a:rPr lang="en-US" sz="1800" dirty="0">
                <a:solidFill>
                  <a:srgbClr val="00B0F0"/>
                </a:solidFill>
                <a:latin typeface="Times New Roman" panose="02020603050405020304" pitchFamily="18" charset="0"/>
                <a:ea typeface="DengXian" panose="02010600030101010101" pitchFamily="2" charset="-122"/>
              </a:rPr>
              <a:t>It is state and not private investors who are derisked </a:t>
            </a:r>
            <a:r>
              <a:rPr lang="en-US" sz="1800" dirty="0">
                <a:latin typeface="Times New Roman" panose="02020603050405020304" pitchFamily="18" charset="0"/>
                <a:ea typeface="DengXian" panose="02010600030101010101" pitchFamily="2" charset="-122"/>
              </a:rPr>
              <a:t>in case of failure; </a:t>
            </a:r>
            <a:r>
              <a:rPr lang="en-US" sz="1800" dirty="0">
                <a:effectLst/>
                <a:latin typeface="Times New Roman" panose="02020603050405020304" pitchFamily="18" charset="0"/>
                <a:ea typeface="DengXian" panose="02010600030101010101" pitchFamily="2" charset="-122"/>
              </a:rPr>
              <a:t>when a sub-fund undergoes liquidation, after paying off the creditors, the remaining assets repay the mother fund first</a:t>
            </a:r>
            <a:r>
              <a:rPr lang="en-US" dirty="0">
                <a:effectLst/>
              </a:rPr>
              <a:t> </a:t>
            </a:r>
            <a:endParaRPr lang="en-US" dirty="0"/>
          </a:p>
        </p:txBody>
      </p:sp>
    </p:spTree>
    <p:extLst>
      <p:ext uri="{BB962C8B-B14F-4D97-AF65-F5344CB8AC3E}">
        <p14:creationId xmlns:p14="http://schemas.microsoft.com/office/powerpoint/2010/main" val="3441665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00A9F-2EA6-5A30-77A6-38647FCF2DF7}"/>
              </a:ext>
            </a:extLst>
          </p:cNvPr>
          <p:cNvSpPr>
            <a:spLocks noGrp="1"/>
          </p:cNvSpPr>
          <p:nvPr>
            <p:ph type="title"/>
          </p:nvPr>
        </p:nvSpPr>
        <p:spPr/>
        <p:txBody>
          <a:bodyPr>
            <a:normAutofit/>
          </a:bodyPr>
          <a:lstStyle/>
          <a:p>
            <a:r>
              <a:rPr lang="en-US" dirty="0"/>
              <a:t>4. Generalist  financing or specialist sectoral  financing?</a:t>
            </a:r>
          </a:p>
        </p:txBody>
      </p:sp>
      <p:sp>
        <p:nvSpPr>
          <p:cNvPr id="3" name="Text Placeholder 2">
            <a:extLst>
              <a:ext uri="{FF2B5EF4-FFF2-40B4-BE49-F238E27FC236}">
                <a16:creationId xmlns:a16="http://schemas.microsoft.com/office/drawing/2014/main" id="{04C76C59-3544-DCF9-3E8B-CB0FB6761689}"/>
              </a:ext>
            </a:extLst>
          </p:cNvPr>
          <p:cNvSpPr>
            <a:spLocks noGrp="1"/>
          </p:cNvSpPr>
          <p:nvPr>
            <p:ph type="body" idx="1"/>
          </p:nvPr>
        </p:nvSpPr>
        <p:spPr>
          <a:xfrm>
            <a:off x="542905" y="1690688"/>
            <a:ext cx="5157787" cy="823912"/>
          </a:xfrm>
        </p:spPr>
        <p:txBody>
          <a:bodyPr/>
          <a:lstStyle/>
          <a:p>
            <a:r>
              <a:rPr lang="en-US" sz="1800" dirty="0"/>
              <a:t>Derisking-based financial statecraft</a:t>
            </a:r>
          </a:p>
          <a:p>
            <a:endParaRPr lang="en-US" dirty="0"/>
          </a:p>
        </p:txBody>
      </p:sp>
      <p:sp>
        <p:nvSpPr>
          <p:cNvPr id="4" name="Content Placeholder 3">
            <a:extLst>
              <a:ext uri="{FF2B5EF4-FFF2-40B4-BE49-F238E27FC236}">
                <a16:creationId xmlns:a16="http://schemas.microsoft.com/office/drawing/2014/main" id="{7D8E59E1-12A3-7BFB-5C9D-0C959B7CC319}"/>
              </a:ext>
            </a:extLst>
          </p:cNvPr>
          <p:cNvSpPr>
            <a:spLocks noGrp="1"/>
          </p:cNvSpPr>
          <p:nvPr>
            <p:ph sz="half" idx="2"/>
          </p:nvPr>
        </p:nvSpPr>
        <p:spPr/>
        <p:txBody>
          <a:bodyPr>
            <a:normAutofit/>
          </a:bodyPr>
          <a:lstStyle/>
          <a:p>
            <a:r>
              <a:rPr lang="en-US" dirty="0"/>
              <a:t>Funds established at government or EU level only acting as direct investors</a:t>
            </a:r>
          </a:p>
          <a:p>
            <a:r>
              <a:rPr lang="en-US" dirty="0"/>
              <a:t>Weak coordination between EIF and domestic funds</a:t>
            </a:r>
          </a:p>
          <a:p>
            <a:r>
              <a:rPr lang="en-US" dirty="0"/>
              <a:t>All funds are </a:t>
            </a:r>
            <a:r>
              <a:rPr lang="en-US" dirty="0">
                <a:solidFill>
                  <a:srgbClr val="00B050"/>
                </a:solidFill>
              </a:rPr>
              <a:t>generalist </a:t>
            </a:r>
            <a:r>
              <a:rPr lang="en-US" dirty="0"/>
              <a:t>in terms of technology</a:t>
            </a:r>
          </a:p>
          <a:p>
            <a:r>
              <a:rPr lang="en-US" dirty="0">
                <a:solidFill>
                  <a:srgbClr val="FF0000"/>
                </a:solidFill>
              </a:rPr>
              <a:t>Weaker risk appetite </a:t>
            </a:r>
          </a:p>
        </p:txBody>
      </p:sp>
      <p:sp>
        <p:nvSpPr>
          <p:cNvPr id="5" name="Text Placeholder 4">
            <a:extLst>
              <a:ext uri="{FF2B5EF4-FFF2-40B4-BE49-F238E27FC236}">
                <a16:creationId xmlns:a16="http://schemas.microsoft.com/office/drawing/2014/main" id="{51C9D171-1980-E788-619C-C7FC969702DA}"/>
              </a:ext>
            </a:extLst>
          </p:cNvPr>
          <p:cNvSpPr>
            <a:spLocks noGrp="1"/>
          </p:cNvSpPr>
          <p:nvPr>
            <p:ph type="body" sz="quarter" idx="3"/>
          </p:nvPr>
        </p:nvSpPr>
        <p:spPr/>
        <p:txBody>
          <a:bodyPr/>
          <a:lstStyle/>
          <a:p>
            <a:r>
              <a:rPr lang="en-US" sz="1800" dirty="0"/>
              <a:t>Developmentalist financial statecraft</a:t>
            </a:r>
          </a:p>
          <a:p>
            <a:endParaRPr lang="en-US" dirty="0"/>
          </a:p>
        </p:txBody>
      </p:sp>
      <p:sp>
        <p:nvSpPr>
          <p:cNvPr id="6" name="Content Placeholder 5">
            <a:extLst>
              <a:ext uri="{FF2B5EF4-FFF2-40B4-BE49-F238E27FC236}">
                <a16:creationId xmlns:a16="http://schemas.microsoft.com/office/drawing/2014/main" id="{26CF7C52-2E45-1BE7-0F55-8425B007770A}"/>
              </a:ext>
            </a:extLst>
          </p:cNvPr>
          <p:cNvSpPr>
            <a:spLocks noGrp="1"/>
          </p:cNvSpPr>
          <p:nvPr>
            <p:ph sz="quarter" idx="4"/>
          </p:nvPr>
        </p:nvSpPr>
        <p:spPr/>
        <p:txBody>
          <a:bodyPr>
            <a:noAutofit/>
          </a:bodyPr>
          <a:lstStyle/>
          <a:p>
            <a:r>
              <a:rPr lang="en-US" sz="1200" dirty="0">
                <a:effectLst/>
                <a:latin typeface="Times New Roman" panose="02020603050405020304" pitchFamily="18" charset="0"/>
                <a:ea typeface="DengXian" panose="02010600030101010101" pitchFamily="2" charset="-122"/>
              </a:rPr>
              <a:t>GGF </a:t>
            </a:r>
            <a:r>
              <a:rPr lang="en-US" sz="1200" dirty="0">
                <a:solidFill>
                  <a:srgbClr val="00B0F0"/>
                </a:solidFill>
                <a:effectLst/>
                <a:latin typeface="Times New Roman" panose="02020603050405020304" pitchFamily="18" charset="0"/>
                <a:ea typeface="DengXian" panose="02010600030101010101" pitchFamily="2" charset="-122"/>
              </a:rPr>
              <a:t>mother funds </a:t>
            </a:r>
            <a:r>
              <a:rPr lang="en-US" sz="1200" dirty="0">
                <a:effectLst/>
                <a:latin typeface="Times New Roman" panose="02020603050405020304" pitchFamily="18" charset="0"/>
                <a:ea typeface="DengXian" panose="02010600030101010101" pitchFamily="2" charset="-122"/>
              </a:rPr>
              <a:t>are established and managed by any level of governments including provincial, city, and county levels</a:t>
            </a:r>
            <a:r>
              <a:rPr lang="en-US" sz="1200" dirty="0">
                <a:effectLst/>
              </a:rPr>
              <a:t> and doing indirect equity investments are the main form of GGF</a:t>
            </a:r>
          </a:p>
          <a:p>
            <a:r>
              <a:rPr lang="en-US" sz="1200" b="0" i="0" dirty="0">
                <a:solidFill>
                  <a:srgbClr val="121512"/>
                </a:solidFill>
                <a:effectLst/>
                <a:latin typeface="-apple-system"/>
              </a:rPr>
              <a:t>They pool resources from government budgets, state-owned enterprises, and sometimes private sector contributions, with management  done </a:t>
            </a:r>
            <a:r>
              <a:rPr lang="en-US" sz="1200" b="0" i="0" dirty="0">
                <a:solidFill>
                  <a:srgbClr val="00B0F0"/>
                </a:solidFill>
                <a:effectLst/>
                <a:latin typeface="-apple-system"/>
              </a:rPr>
              <a:t>by asset managers </a:t>
            </a:r>
            <a:r>
              <a:rPr lang="en-US" sz="1200" b="0" i="0" dirty="0">
                <a:solidFill>
                  <a:srgbClr val="121512"/>
                </a:solidFill>
                <a:effectLst/>
                <a:latin typeface="-apple-system"/>
              </a:rPr>
              <a:t>from policy banks; they can </a:t>
            </a:r>
            <a:r>
              <a:rPr lang="en-US" sz="1200" b="0" i="0" dirty="0">
                <a:solidFill>
                  <a:srgbClr val="00B0F0"/>
                </a:solidFill>
                <a:effectLst/>
                <a:latin typeface="-apple-system"/>
              </a:rPr>
              <a:t>withdraw equity if </a:t>
            </a:r>
            <a:r>
              <a:rPr lang="en-US" sz="1200" b="0" i="0" dirty="0" err="1">
                <a:solidFill>
                  <a:srgbClr val="00B0F0"/>
                </a:solidFill>
                <a:effectLst/>
                <a:latin typeface="-apple-system"/>
              </a:rPr>
              <a:t>subfunds</a:t>
            </a:r>
            <a:r>
              <a:rPr lang="en-US" sz="1200" b="0" i="0" dirty="0">
                <a:solidFill>
                  <a:srgbClr val="00B0F0"/>
                </a:solidFill>
                <a:effectLst/>
                <a:latin typeface="-apple-system"/>
              </a:rPr>
              <a:t> fail to meet mother fund investment targets</a:t>
            </a:r>
            <a:endParaRPr lang="en-US" sz="1200" dirty="0">
              <a:solidFill>
                <a:srgbClr val="00B0F0"/>
              </a:solidFill>
            </a:endParaRPr>
          </a:p>
          <a:p>
            <a:r>
              <a:rPr lang="en-US" sz="1200" dirty="0">
                <a:solidFill>
                  <a:srgbClr val="00B050"/>
                </a:solidFill>
                <a:effectLst/>
                <a:latin typeface="Times New Roman" panose="02020603050405020304" pitchFamily="18" charset="0"/>
                <a:ea typeface="DengXian" panose="02010600030101010101" pitchFamily="2" charset="-122"/>
              </a:rPr>
              <a:t>Indirect investors: </a:t>
            </a:r>
            <a:r>
              <a:rPr lang="en-US" sz="1200" dirty="0">
                <a:effectLst/>
                <a:latin typeface="Times New Roman" panose="02020603050405020304" pitchFamily="18" charset="0"/>
                <a:ea typeface="DengXian" panose="02010600030101010101" pitchFamily="2" charset="-122"/>
              </a:rPr>
              <a:t>They act as limited partners taking equity stakes from sub-funds organized at these  sub-national levels and with </a:t>
            </a:r>
            <a:r>
              <a:rPr lang="en-US" sz="1200" dirty="0">
                <a:solidFill>
                  <a:srgbClr val="00B050"/>
                </a:solidFill>
                <a:effectLst/>
                <a:latin typeface="Times New Roman" panose="02020603050405020304" pitchFamily="18" charset="0"/>
                <a:ea typeface="DengXian" panose="02010600030101010101" pitchFamily="2" charset="-122"/>
              </a:rPr>
              <a:t>high sectoral specialization </a:t>
            </a:r>
            <a:r>
              <a:rPr lang="en-US" sz="1200" b="0" i="0" dirty="0">
                <a:solidFill>
                  <a:srgbClr val="121512"/>
                </a:solidFill>
                <a:effectLst/>
                <a:latin typeface="-apple-system"/>
              </a:rPr>
              <a:t>aligned with provincial plans</a:t>
            </a:r>
          </a:p>
          <a:p>
            <a:r>
              <a:rPr lang="en-US" sz="1200" dirty="0" err="1">
                <a:latin typeface="Times New Roman" panose="02020603050405020304" pitchFamily="18" charset="0"/>
                <a:ea typeface="DengXian" panose="02010600030101010101" pitchFamily="2" charset="-122"/>
              </a:rPr>
              <a:t>Subfunds</a:t>
            </a:r>
            <a:r>
              <a:rPr lang="en-US" sz="1200" dirty="0">
                <a:effectLst/>
                <a:latin typeface="Times New Roman" panose="02020603050405020304" pitchFamily="18" charset="0"/>
                <a:ea typeface="DengXian" panose="02010600030101010101" pitchFamily="2" charset="-122"/>
              </a:rPr>
              <a:t> are required by law to invest locally in tech ventures between </a:t>
            </a:r>
            <a:r>
              <a:rPr lang="en-US" sz="1200" dirty="0">
                <a:solidFill>
                  <a:srgbClr val="00B0F0"/>
                </a:solidFill>
                <a:effectLst/>
                <a:latin typeface="Times New Roman" panose="02020603050405020304" pitchFamily="18" charset="0"/>
                <a:ea typeface="DengXian" panose="02010600030101010101" pitchFamily="2" charset="-122"/>
              </a:rPr>
              <a:t>100 to 200 percent of the mother fund’s equity</a:t>
            </a:r>
            <a:r>
              <a:rPr lang="en-US" sz="1200" dirty="0">
                <a:effectLst/>
                <a:latin typeface="Times New Roman" panose="02020603050405020304" pitchFamily="18" charset="0"/>
                <a:ea typeface="DengXian" panose="02010600030101010101" pitchFamily="2" charset="-122"/>
              </a:rPr>
              <a:t> investment in the </a:t>
            </a:r>
            <a:r>
              <a:rPr lang="en-US" sz="1200" dirty="0" err="1">
                <a:effectLst/>
                <a:latin typeface="Times New Roman" panose="02020603050405020304" pitchFamily="18" charset="0"/>
                <a:ea typeface="DengXian" panose="02010600030101010101" pitchFamily="2" charset="-122"/>
              </a:rPr>
              <a:t>subfund</a:t>
            </a:r>
            <a:r>
              <a:rPr lang="en-US" sz="1200" dirty="0">
                <a:latin typeface="Times New Roman" panose="02020603050405020304" pitchFamily="18" charset="0"/>
                <a:ea typeface="DengXian" panose="02010600030101010101" pitchFamily="2" charset="-122"/>
              </a:rPr>
              <a:t>, </a:t>
            </a:r>
            <a:r>
              <a:rPr lang="en-US" sz="1200" dirty="0">
                <a:effectLst/>
                <a:latin typeface="Times New Roman" panose="02020603050405020304" pitchFamily="18" charset="0"/>
                <a:ea typeface="DengXian" panose="02010600030101010101" pitchFamily="2" charset="-122"/>
              </a:rPr>
              <a:t>even though the returns of investment in other securities would be superior</a:t>
            </a:r>
            <a:r>
              <a:rPr lang="en-US" sz="1200" dirty="0">
                <a:effectLst/>
              </a:rPr>
              <a:t>  (reverse investment ratio) </a:t>
            </a:r>
            <a:endParaRPr lang="en-US" sz="1200" dirty="0">
              <a:solidFill>
                <a:srgbClr val="121512"/>
              </a:solidFill>
              <a:latin typeface="-apple-system"/>
            </a:endParaRPr>
          </a:p>
          <a:p>
            <a:r>
              <a:rPr lang="en-US" sz="1200" dirty="0">
                <a:solidFill>
                  <a:srgbClr val="00B0F0"/>
                </a:solidFill>
                <a:latin typeface="-apple-system"/>
                <a:ea typeface="DengXian" panose="02010600030101010101" pitchFamily="2" charset="-122"/>
              </a:rPr>
              <a:t>Reverse investment ratio: </a:t>
            </a:r>
            <a:r>
              <a:rPr lang="en-US" sz="1200" dirty="0">
                <a:solidFill>
                  <a:srgbClr val="00B0F0"/>
                </a:solidFill>
                <a:effectLst/>
                <a:latin typeface="Times New Roman" panose="02020603050405020304" pitchFamily="18" charset="0"/>
                <a:ea typeface="DengXian" panose="02010600030101010101" pitchFamily="2" charset="-122"/>
              </a:rPr>
              <a:t> if </a:t>
            </a:r>
            <a:r>
              <a:rPr lang="en-US" sz="1200" dirty="0">
                <a:effectLst/>
                <a:latin typeface="Times New Roman" panose="02020603050405020304" pitchFamily="18" charset="0"/>
                <a:ea typeface="DengXian" panose="02010600030101010101" pitchFamily="2" charset="-122"/>
              </a:rPr>
              <a:t>the asset manager achieves the reverse investment target at 150% in local investment, up to 40% of the extra profits will go to the asset manager, which means more than 60% will go to the rest of the shareholders in the sub fund. However, if the asset manager achieves the target of 200% local investment, up to 50% of the profits can go to the asset managers, which means a smaller percentage of the profits will be shared among the rest of the shareholders of the sub fund </a:t>
            </a:r>
          </a:p>
          <a:p>
            <a:r>
              <a:rPr lang="en-US" sz="1200" dirty="0">
                <a:effectLst/>
              </a:rPr>
              <a:t> </a:t>
            </a:r>
            <a:r>
              <a:rPr lang="en-US" sz="1200" dirty="0">
                <a:solidFill>
                  <a:srgbClr val="FF0000"/>
                </a:solidFill>
                <a:latin typeface="Times New Roman" panose="02020603050405020304" pitchFamily="18" charset="0"/>
                <a:ea typeface="DengXian" panose="02010600030101010101" pitchFamily="2" charset="-122"/>
              </a:rPr>
              <a:t>High risk appetite</a:t>
            </a:r>
            <a:endParaRPr lang="en-US" sz="1200" dirty="0">
              <a:solidFill>
                <a:srgbClr val="FF0000"/>
              </a:solidFill>
            </a:endParaRPr>
          </a:p>
        </p:txBody>
      </p:sp>
    </p:spTree>
    <p:extLst>
      <p:ext uri="{BB962C8B-B14F-4D97-AF65-F5344CB8AC3E}">
        <p14:creationId xmlns:p14="http://schemas.microsoft.com/office/powerpoint/2010/main" val="2032454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B3EB2-8EC4-F990-2858-74A6CC8B1445}"/>
              </a:ext>
            </a:extLst>
          </p:cNvPr>
          <p:cNvSpPr>
            <a:spLocks noGrp="1"/>
          </p:cNvSpPr>
          <p:nvPr>
            <p:ph type="title"/>
          </p:nvPr>
        </p:nvSpPr>
        <p:spPr/>
        <p:txBody>
          <a:bodyPr/>
          <a:lstStyle/>
          <a:p>
            <a:r>
              <a:rPr lang="en-US" dirty="0"/>
              <a:t>5. Geographical conditionality and risk sharing</a:t>
            </a:r>
          </a:p>
        </p:txBody>
      </p:sp>
      <p:sp>
        <p:nvSpPr>
          <p:cNvPr id="3" name="Text Placeholder 2">
            <a:extLst>
              <a:ext uri="{FF2B5EF4-FFF2-40B4-BE49-F238E27FC236}">
                <a16:creationId xmlns:a16="http://schemas.microsoft.com/office/drawing/2014/main" id="{1834A2A6-8686-6D34-D5B6-760A863B597D}"/>
              </a:ext>
            </a:extLst>
          </p:cNvPr>
          <p:cNvSpPr>
            <a:spLocks noGrp="1"/>
          </p:cNvSpPr>
          <p:nvPr>
            <p:ph type="body" idx="1"/>
          </p:nvPr>
        </p:nvSpPr>
        <p:spPr/>
        <p:txBody>
          <a:bodyPr/>
          <a:lstStyle/>
          <a:p>
            <a:r>
              <a:rPr lang="en-US" dirty="0"/>
              <a:t>Derisking-based financial statecraft</a:t>
            </a:r>
          </a:p>
          <a:p>
            <a:endParaRPr lang="en-US" dirty="0"/>
          </a:p>
        </p:txBody>
      </p:sp>
      <p:sp>
        <p:nvSpPr>
          <p:cNvPr id="4" name="Content Placeholder 3">
            <a:extLst>
              <a:ext uri="{FF2B5EF4-FFF2-40B4-BE49-F238E27FC236}">
                <a16:creationId xmlns:a16="http://schemas.microsoft.com/office/drawing/2014/main" id="{3C7DAE48-DEB5-9DF7-BEEF-421A4B052299}"/>
              </a:ext>
            </a:extLst>
          </p:cNvPr>
          <p:cNvSpPr>
            <a:spLocks noGrp="1"/>
          </p:cNvSpPr>
          <p:nvPr>
            <p:ph sz="half" idx="2"/>
          </p:nvPr>
        </p:nvSpPr>
        <p:spPr/>
        <p:txBody>
          <a:bodyPr>
            <a:normAutofit fontScale="85000" lnSpcReduction="10000"/>
          </a:bodyPr>
          <a:lstStyle/>
          <a:p>
            <a:r>
              <a:rPr lang="en-US" dirty="0"/>
              <a:t>No geographical conditionality. Purely demand based investments.</a:t>
            </a:r>
          </a:p>
        </p:txBody>
      </p:sp>
      <p:sp>
        <p:nvSpPr>
          <p:cNvPr id="5" name="Text Placeholder 4">
            <a:extLst>
              <a:ext uri="{FF2B5EF4-FFF2-40B4-BE49-F238E27FC236}">
                <a16:creationId xmlns:a16="http://schemas.microsoft.com/office/drawing/2014/main" id="{D7EBF92D-4BA2-5100-07F5-79645F7B3539}"/>
              </a:ext>
            </a:extLst>
          </p:cNvPr>
          <p:cNvSpPr>
            <a:spLocks noGrp="1"/>
          </p:cNvSpPr>
          <p:nvPr>
            <p:ph type="body" sz="quarter" idx="3"/>
          </p:nvPr>
        </p:nvSpPr>
        <p:spPr/>
        <p:txBody>
          <a:bodyPr/>
          <a:lstStyle/>
          <a:p>
            <a:r>
              <a:rPr lang="en-US" dirty="0"/>
              <a:t>Developmentalist financial statecraft</a:t>
            </a:r>
          </a:p>
          <a:p>
            <a:endParaRPr lang="en-US" dirty="0"/>
          </a:p>
        </p:txBody>
      </p:sp>
      <p:sp>
        <p:nvSpPr>
          <p:cNvPr id="6" name="Content Placeholder 5">
            <a:extLst>
              <a:ext uri="{FF2B5EF4-FFF2-40B4-BE49-F238E27FC236}">
                <a16:creationId xmlns:a16="http://schemas.microsoft.com/office/drawing/2014/main" id="{61FD8C90-D4F8-FEDD-4FC5-1449D9C3F175}"/>
              </a:ext>
            </a:extLst>
          </p:cNvPr>
          <p:cNvSpPr>
            <a:spLocks noGrp="1"/>
          </p:cNvSpPr>
          <p:nvPr>
            <p:ph sz="quarter" idx="4"/>
          </p:nvPr>
        </p:nvSpPr>
        <p:spPr/>
        <p:txBody>
          <a:bodyPr>
            <a:normAutofit fontScale="85000" lnSpcReduction="10000"/>
          </a:bodyPr>
          <a:lstStyle/>
          <a:p>
            <a:r>
              <a:rPr lang="en-US" sz="1800" kern="100" dirty="0">
                <a:effectLst/>
                <a:latin typeface="Times New Roman" panose="02020603050405020304" pitchFamily="18" charset="0"/>
                <a:ea typeface="DengXian" panose="02010600030101010101" pitchFamily="2" charset="-122"/>
                <a:cs typeface="Times New Roman" panose="02020603050405020304" pitchFamily="18" charset="0"/>
              </a:rPr>
              <a:t>GGFs must invest 20% -30% of the target capital size of the sub funds where the sub-funds are incorporated. This:</a:t>
            </a:r>
          </a:p>
          <a:p>
            <a:r>
              <a:rPr lang="en-US" sz="1800" kern="100" dirty="0">
                <a:latin typeface="Times New Roman" panose="02020603050405020304" pitchFamily="18" charset="0"/>
                <a:ea typeface="DengXian" panose="02010600030101010101" pitchFamily="2" charset="-122"/>
                <a:cs typeface="Times New Roman" panose="02020603050405020304" pitchFamily="18" charset="0"/>
              </a:rPr>
              <a:t>1.</a:t>
            </a:r>
            <a:r>
              <a:rPr lang="en-US" sz="1800" kern="100" dirty="0">
                <a:solidFill>
                  <a:srgbClr val="00B050"/>
                </a:solidFill>
                <a:latin typeface="Times New Roman" panose="02020603050405020304" pitchFamily="18" charset="0"/>
                <a:ea typeface="DengXian" panose="02010600030101010101" pitchFamily="2" charset="-122"/>
                <a:cs typeface="Times New Roman" panose="02020603050405020304" pitchFamily="18" charset="0"/>
              </a:rPr>
              <a:t>o</a:t>
            </a:r>
            <a:r>
              <a:rPr lang="en-US" sz="1800" kern="100" dirty="0">
                <a:solidFill>
                  <a:srgbClr val="00B050"/>
                </a:solidFill>
                <a:effectLst/>
                <a:latin typeface="Times New Roman" panose="02020603050405020304" pitchFamily="18" charset="0"/>
                <a:ea typeface="DengXian" panose="02010600030101010101" pitchFamily="2" charset="-122"/>
                <a:cs typeface="Times New Roman" panose="02020603050405020304" pitchFamily="18" charset="0"/>
              </a:rPr>
              <a:t>bligates regional (sub-level) public and private shareholders </a:t>
            </a:r>
            <a:r>
              <a:rPr lang="en-US" sz="1800" kern="100" dirty="0">
                <a:effectLst/>
                <a:latin typeface="Times New Roman" panose="02020603050405020304" pitchFamily="18" charset="0"/>
                <a:ea typeface="DengXian" panose="02010600030101010101" pitchFamily="2" charset="-122"/>
                <a:cs typeface="Times New Roman" panose="02020603050405020304" pitchFamily="18" charset="0"/>
              </a:rPr>
              <a:t>invested in the sub-funds to </a:t>
            </a:r>
            <a:r>
              <a:rPr lang="en-US" sz="1800" kern="100" dirty="0">
                <a:solidFill>
                  <a:srgbClr val="00B050"/>
                </a:solidFill>
                <a:effectLst/>
                <a:latin typeface="Times New Roman" panose="02020603050405020304" pitchFamily="18" charset="0"/>
                <a:ea typeface="DengXian" panose="02010600030101010101" pitchFamily="2" charset="-122"/>
                <a:cs typeface="Times New Roman" panose="02020603050405020304" pitchFamily="18" charset="0"/>
              </a:rPr>
              <a:t>go local </a:t>
            </a:r>
            <a:r>
              <a:rPr lang="en-US" sz="1800" kern="100" dirty="0">
                <a:effectLst/>
                <a:latin typeface="Times New Roman" panose="02020603050405020304" pitchFamily="18" charset="0"/>
                <a:ea typeface="DengXian" panose="02010600030101010101" pitchFamily="2" charset="-122"/>
                <a:cs typeface="Times New Roman" panose="02020603050405020304" pitchFamily="18" charset="0"/>
              </a:rPr>
              <a:t>have skin in the local game by increasing their local investments in technological frontier sectors. </a:t>
            </a:r>
            <a:endParaRPr lang="en-US" sz="18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en-US" sz="1800" kern="100" dirty="0">
                <a:effectLst/>
                <a:latin typeface="Times New Roman" panose="02020603050405020304" pitchFamily="18" charset="0"/>
                <a:ea typeface="DengXian" panose="02010600030101010101" pitchFamily="2" charset="-122"/>
                <a:cs typeface="Times New Roman" panose="02020603050405020304" pitchFamily="18" charset="0"/>
              </a:rPr>
              <a:t>2. protects central state assets from potentially failed investments by </a:t>
            </a:r>
            <a:r>
              <a:rPr lang="en-US" sz="1800" dirty="0">
                <a:effectLst/>
                <a:latin typeface="Times New Roman" panose="02020603050405020304" pitchFamily="18" charset="0"/>
                <a:ea typeface="DengXian" panose="02010600030101010101" pitchFamily="2" charset="-122"/>
              </a:rPr>
              <a:t>delegating the power to search winners to local authorities, professionals and (most often state-owned) asset management firms running the sub-funds, enabling </a:t>
            </a:r>
            <a:r>
              <a:rPr lang="en-US" sz="1800" kern="100" dirty="0">
                <a:solidFill>
                  <a:srgbClr val="00B050"/>
                </a:solidFill>
                <a:effectLst/>
                <a:latin typeface="Times New Roman" panose="02020603050405020304" pitchFamily="18" charset="0"/>
                <a:ea typeface="DengXian" panose="02010600030101010101" pitchFamily="2" charset="-122"/>
                <a:cs typeface="Times New Roman" panose="02020603050405020304" pitchFamily="18" charset="0"/>
              </a:rPr>
              <a:t>risk sharing</a:t>
            </a:r>
            <a:r>
              <a:rPr lang="en-US" sz="1800" kern="100" dirty="0">
                <a:effectLst/>
                <a:latin typeface="Times New Roman" panose="02020603050405020304" pitchFamily="18" charset="0"/>
                <a:ea typeface="DengXian" panose="02010600030101010101" pitchFamily="2" charset="-122"/>
                <a:cs typeface="Times New Roman" panose="02020603050405020304" pitchFamily="18" charset="0"/>
              </a:rPr>
              <a:t> between the central authorities and the local ones in technologies that are high priority for industrial policy but high risk for conventional finance. </a:t>
            </a:r>
          </a:p>
          <a:p>
            <a:r>
              <a:rPr lang="en-US" sz="1800" kern="100" dirty="0">
                <a:latin typeface="Times New Roman" panose="02020603050405020304" pitchFamily="18" charset="0"/>
                <a:ea typeface="DengXian" panose="02010600030101010101" pitchFamily="2" charset="-122"/>
                <a:cs typeface="Times New Roman" panose="02020603050405020304" pitchFamily="18" charset="0"/>
              </a:rPr>
              <a:t>3</a:t>
            </a:r>
            <a:r>
              <a:rPr lang="en-US" sz="1800" kern="100" dirty="0">
                <a:effectLst/>
                <a:latin typeface="Times New Roman" panose="02020603050405020304" pitchFamily="18" charset="0"/>
                <a:ea typeface="DengXian" panose="02010600030101010101" pitchFamily="2" charset="-122"/>
                <a:cs typeface="Times New Roman" panose="02020603050405020304" pitchFamily="18" charset="0"/>
              </a:rPr>
              <a:t>. cultivates the ‘localism’, spatial experimentalism and decentralization of China’s planned economy, which in turns creates a </a:t>
            </a:r>
            <a:r>
              <a:rPr lang="en-US" sz="1800" kern="100" dirty="0">
                <a:solidFill>
                  <a:srgbClr val="00B050"/>
                </a:solidFill>
                <a:effectLst/>
                <a:latin typeface="Times New Roman" panose="02020603050405020304" pitchFamily="18" charset="0"/>
                <a:ea typeface="DengXian" panose="02010600030101010101" pitchFamily="2" charset="-122"/>
                <a:cs typeface="Times New Roman" panose="02020603050405020304" pitchFamily="18" charset="0"/>
              </a:rPr>
              <a:t>race for new firms in emerging technologies </a:t>
            </a:r>
            <a:r>
              <a:rPr lang="en-US" sz="1800" kern="100" dirty="0">
                <a:effectLst/>
                <a:latin typeface="Times New Roman" panose="02020603050405020304" pitchFamily="18" charset="0"/>
                <a:ea typeface="DengXian" panose="02010600030101010101" pitchFamily="2" charset="-122"/>
                <a:cs typeface="Times New Roman" panose="02020603050405020304" pitchFamily="18" charset="0"/>
              </a:rPr>
              <a:t>backed by the plan</a:t>
            </a:r>
          </a:p>
          <a:p>
            <a:pPr marL="0" indent="0">
              <a:buNone/>
            </a:pPr>
            <a:endParaRPr lang="en-US" dirty="0"/>
          </a:p>
        </p:txBody>
      </p:sp>
    </p:spTree>
    <p:extLst>
      <p:ext uri="{BB962C8B-B14F-4D97-AF65-F5344CB8AC3E}">
        <p14:creationId xmlns:p14="http://schemas.microsoft.com/office/powerpoint/2010/main" val="2841657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A2B6C-06B0-E425-DE05-6A5AC00E3AFB}"/>
              </a:ext>
            </a:extLst>
          </p:cNvPr>
          <p:cNvSpPr>
            <a:spLocks noGrp="1"/>
          </p:cNvSpPr>
          <p:nvPr>
            <p:ph type="title"/>
          </p:nvPr>
        </p:nvSpPr>
        <p:spPr/>
        <p:txBody>
          <a:bodyPr/>
          <a:lstStyle/>
          <a:p>
            <a:r>
              <a:rPr lang="en-US" dirty="0"/>
              <a:t>Forget trade war: EU too macro-financially weak for the job</a:t>
            </a:r>
          </a:p>
        </p:txBody>
      </p:sp>
      <p:sp>
        <p:nvSpPr>
          <p:cNvPr id="3" name="Content Placeholder 2">
            <a:extLst>
              <a:ext uri="{FF2B5EF4-FFF2-40B4-BE49-F238E27FC236}">
                <a16:creationId xmlns:a16="http://schemas.microsoft.com/office/drawing/2014/main" id="{FE4D1FE9-1C92-52BA-9155-DE37A0F73F21}"/>
              </a:ext>
            </a:extLst>
          </p:cNvPr>
          <p:cNvSpPr>
            <a:spLocks noGrp="1"/>
          </p:cNvSpPr>
          <p:nvPr>
            <p:ph sz="half" idx="1"/>
          </p:nvPr>
        </p:nvSpPr>
        <p:spPr/>
        <p:txBody>
          <a:bodyPr/>
          <a:lstStyle/>
          <a:p>
            <a:r>
              <a:rPr lang="en-US" b="0" i="0" dirty="0">
                <a:solidFill>
                  <a:srgbClr val="0F1419"/>
                </a:solidFill>
                <a:effectLst/>
                <a:latin typeface="TwitterChirp"/>
              </a:rPr>
              <a:t>Chances are the Europe will lose this technoeconomic race for non-lithium batteries because its high capital intensity will not be aided by a large EU fund thanks to the usual self-harming objections of the usual suspects who can't even do enough for their own firms</a:t>
            </a:r>
            <a:endParaRPr lang="en-US" dirty="0"/>
          </a:p>
        </p:txBody>
      </p:sp>
      <p:pic>
        <p:nvPicPr>
          <p:cNvPr id="6" name="Content Placeholder 5" descr="A screenshot of a text message&#10;&#10;Description automatically generated">
            <a:extLst>
              <a:ext uri="{FF2B5EF4-FFF2-40B4-BE49-F238E27FC236}">
                <a16:creationId xmlns:a16="http://schemas.microsoft.com/office/drawing/2014/main" id="{B2A41631-5607-57B2-3E91-D18E9C299F32}"/>
              </a:ext>
            </a:extLst>
          </p:cNvPr>
          <p:cNvPicPr>
            <a:picLocks noGrp="1" noChangeAspect="1"/>
          </p:cNvPicPr>
          <p:nvPr>
            <p:ph sz="half" idx="2"/>
          </p:nvPr>
        </p:nvPicPr>
        <p:blipFill>
          <a:blip r:embed="rId2"/>
          <a:stretch>
            <a:fillRect/>
          </a:stretch>
        </p:blipFill>
        <p:spPr>
          <a:xfrm>
            <a:off x="6172200" y="1897486"/>
            <a:ext cx="5181600" cy="4207615"/>
          </a:xfrm>
        </p:spPr>
      </p:pic>
    </p:spTree>
    <p:extLst>
      <p:ext uri="{BB962C8B-B14F-4D97-AF65-F5344CB8AC3E}">
        <p14:creationId xmlns:p14="http://schemas.microsoft.com/office/powerpoint/2010/main" val="1731477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D4583A-D9A0-4FA2-51AD-94C73FFF0C9B}"/>
              </a:ext>
            </a:extLst>
          </p:cNvPr>
          <p:cNvSpPr>
            <a:spLocks noGrp="1"/>
          </p:cNvSpPr>
          <p:nvPr>
            <p:ph type="title"/>
          </p:nvPr>
        </p:nvSpPr>
        <p:spPr>
          <a:xfrm>
            <a:off x="838200" y="1412488"/>
            <a:ext cx="2899189" cy="4363844"/>
          </a:xfrm>
        </p:spPr>
        <p:txBody>
          <a:bodyPr anchor="t">
            <a:normAutofit/>
          </a:bodyPr>
          <a:lstStyle/>
          <a:p>
            <a:r>
              <a:rPr lang="en-US" sz="4000">
                <a:solidFill>
                  <a:srgbClr val="FFFFFF"/>
                </a:solidFill>
              </a:rPr>
              <a:t>Going forward</a:t>
            </a:r>
          </a:p>
        </p:txBody>
      </p:sp>
      <p:sp>
        <p:nvSpPr>
          <p:cNvPr id="3" name="Content Placeholder 2">
            <a:extLst>
              <a:ext uri="{FF2B5EF4-FFF2-40B4-BE49-F238E27FC236}">
                <a16:creationId xmlns:a16="http://schemas.microsoft.com/office/drawing/2014/main" id="{4EA8BA5F-CE53-83CE-5EDD-41F128A71697}"/>
              </a:ext>
            </a:extLst>
          </p:cNvPr>
          <p:cNvSpPr>
            <a:spLocks noGrp="1"/>
          </p:cNvSpPr>
          <p:nvPr>
            <p:ph sz="half" idx="1"/>
          </p:nvPr>
        </p:nvSpPr>
        <p:spPr>
          <a:xfrm>
            <a:off x="4380855" y="1412489"/>
            <a:ext cx="3427283" cy="4363844"/>
          </a:xfrm>
        </p:spPr>
        <p:txBody>
          <a:bodyPr>
            <a:normAutofit/>
          </a:bodyPr>
          <a:lstStyle/>
          <a:p>
            <a:r>
              <a:rPr lang="en-US" sz="2000" b="0" i="0">
                <a:effectLst/>
                <a:latin typeface="TwitterChirp"/>
              </a:rPr>
              <a:t>In geoeconomic decarbonization, Europe is too weak for a trade war with China even when it's about cars, a key export niche. </a:t>
            </a:r>
          </a:p>
          <a:p>
            <a:r>
              <a:rPr lang="en-US" sz="2000" b="0" i="0">
                <a:effectLst/>
                <a:latin typeface="TwitterChirp"/>
              </a:rPr>
              <a:t>Commission will get the tariffs on Chinese EVs through without the support of large members like Spain and Germany</a:t>
            </a:r>
          </a:p>
          <a:p>
            <a:endParaRPr lang="en-US" sz="2000"/>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517B6EB-B22A-7657-43ED-B11AA1188D59}"/>
              </a:ext>
            </a:extLst>
          </p:cNvPr>
          <p:cNvSpPr>
            <a:spLocks noGrp="1"/>
          </p:cNvSpPr>
          <p:nvPr>
            <p:ph sz="half" idx="2"/>
          </p:nvPr>
        </p:nvSpPr>
        <p:spPr>
          <a:xfrm>
            <a:off x="8451604" y="1412489"/>
            <a:ext cx="3197701" cy="4363844"/>
          </a:xfrm>
        </p:spPr>
        <p:txBody>
          <a:bodyPr>
            <a:normAutofit/>
          </a:bodyPr>
          <a:lstStyle/>
          <a:p>
            <a:r>
              <a:rPr lang="en-US" sz="2000" b="0" i="0">
                <a:effectLst/>
                <a:latin typeface="TwitterChirp"/>
              </a:rPr>
              <a:t>Key European countries cannot live without the Chinese market. The fact that German investments in China grow and regionalise there suggests that a stronger European investment state is better than the "derisking" pushed by politics. Draghi may be right about the 800bn fund!</a:t>
            </a:r>
            <a:endParaRPr lang="en-US" sz="2000"/>
          </a:p>
        </p:txBody>
      </p:sp>
    </p:spTree>
    <p:extLst>
      <p:ext uri="{BB962C8B-B14F-4D97-AF65-F5344CB8AC3E}">
        <p14:creationId xmlns:p14="http://schemas.microsoft.com/office/powerpoint/2010/main" val="1294529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E913B-9012-0E97-AC32-A8C936383DF4}"/>
              </a:ext>
            </a:extLst>
          </p:cNvPr>
          <p:cNvSpPr>
            <a:spLocks noGrp="1"/>
          </p:cNvSpPr>
          <p:nvPr>
            <p:ph type="title"/>
          </p:nvPr>
        </p:nvSpPr>
        <p:spPr/>
        <p:txBody>
          <a:bodyPr/>
          <a:lstStyle/>
          <a:p>
            <a:r>
              <a:rPr lang="en-US" dirty="0"/>
              <a:t>Structure</a:t>
            </a:r>
          </a:p>
        </p:txBody>
      </p:sp>
      <p:sp>
        <p:nvSpPr>
          <p:cNvPr id="3" name="Content Placeholder 2">
            <a:extLst>
              <a:ext uri="{FF2B5EF4-FFF2-40B4-BE49-F238E27FC236}">
                <a16:creationId xmlns:a16="http://schemas.microsoft.com/office/drawing/2014/main" id="{CFB5C927-4FB6-EB3E-EC55-04F567E81870}"/>
              </a:ext>
            </a:extLst>
          </p:cNvPr>
          <p:cNvSpPr>
            <a:spLocks noGrp="1"/>
          </p:cNvSpPr>
          <p:nvPr>
            <p:ph idx="1"/>
          </p:nvPr>
        </p:nvSpPr>
        <p:spPr/>
        <p:txBody>
          <a:bodyPr/>
          <a:lstStyle/>
          <a:p>
            <a:r>
              <a:rPr lang="en-US" dirty="0"/>
              <a:t>Book overview</a:t>
            </a:r>
          </a:p>
          <a:p>
            <a:r>
              <a:rPr lang="en-US" dirty="0"/>
              <a:t>Article (bulk)</a:t>
            </a:r>
          </a:p>
        </p:txBody>
      </p:sp>
    </p:spTree>
    <p:extLst>
      <p:ext uri="{BB962C8B-B14F-4D97-AF65-F5344CB8AC3E}">
        <p14:creationId xmlns:p14="http://schemas.microsoft.com/office/powerpoint/2010/main" val="3737417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drinking beer from a glass&#10;&#10;Description automatically generated">
            <a:extLst>
              <a:ext uri="{FF2B5EF4-FFF2-40B4-BE49-F238E27FC236}">
                <a16:creationId xmlns:a16="http://schemas.microsoft.com/office/drawing/2014/main" id="{D2CEF1E7-6DB3-49B3-CA2A-266B071C00C5}"/>
              </a:ext>
            </a:extLst>
          </p:cNvPr>
          <p:cNvPicPr>
            <a:picLocks noGrp="1" noChangeAspect="1"/>
          </p:cNvPicPr>
          <p:nvPr>
            <p:ph idx="1"/>
          </p:nvPr>
        </p:nvPicPr>
        <p:blipFill>
          <a:blip r:embed="rId2"/>
          <a:srcRect r="4826"/>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491C71-FCC4-CF29-4AF5-9847D07FC5B8}"/>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5200" dirty="0"/>
              <a:t>1. Book overview and dues</a:t>
            </a:r>
          </a:p>
        </p:txBody>
      </p:sp>
    </p:spTree>
    <p:extLst>
      <p:ext uri="{BB962C8B-B14F-4D97-AF65-F5344CB8AC3E}">
        <p14:creationId xmlns:p14="http://schemas.microsoft.com/office/powerpoint/2010/main" val="3471837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website&#10;&#10;Description automatically generated">
            <a:extLst>
              <a:ext uri="{FF2B5EF4-FFF2-40B4-BE49-F238E27FC236}">
                <a16:creationId xmlns:a16="http://schemas.microsoft.com/office/drawing/2014/main" id="{AF85EC39-11E7-00FE-F81E-72CC538C3E0D}"/>
              </a:ext>
            </a:extLst>
          </p:cNvPr>
          <p:cNvPicPr>
            <a:picLocks noGrp="1" noChangeAspect="1"/>
          </p:cNvPicPr>
          <p:nvPr>
            <p:ph idx="1"/>
          </p:nvPr>
        </p:nvPicPr>
        <p:blipFill>
          <a:blip r:embed="rId2"/>
          <a:srcRect t="6267"/>
          <a:stretch/>
        </p:blipFill>
        <p:spPr>
          <a:xfrm>
            <a:off x="20" y="1282"/>
            <a:ext cx="12191980" cy="6856718"/>
          </a:xfrm>
          <a:prstGeom prst="rect">
            <a:avLst/>
          </a:prstGeom>
        </p:spPr>
      </p:pic>
    </p:spTree>
    <p:extLst>
      <p:ext uri="{BB962C8B-B14F-4D97-AF65-F5344CB8AC3E}">
        <p14:creationId xmlns:p14="http://schemas.microsoft.com/office/powerpoint/2010/main" val="1039283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0CACA3-C301-5E33-1E0D-485B8EDD851C}"/>
              </a:ext>
            </a:extLst>
          </p:cNvPr>
          <p:cNvSpPr>
            <a:spLocks noGrp="1"/>
          </p:cNvSpPr>
          <p:nvPr>
            <p:ph type="title"/>
          </p:nvPr>
        </p:nvSpPr>
        <p:spPr>
          <a:xfrm>
            <a:off x="838200" y="365125"/>
            <a:ext cx="10515600" cy="1860400"/>
          </a:xfrm>
        </p:spPr>
        <p:txBody>
          <a:bodyPr vert="horz" lIns="91440" tIns="45720" rIns="91440" bIns="45720" rtlCol="0" anchor="ctr">
            <a:normAutofit/>
          </a:bodyPr>
          <a:lstStyle/>
          <a:p>
            <a:r>
              <a:rPr lang="en-US" sz="5200" kern="1200" dirty="0">
                <a:solidFill>
                  <a:schemeClr val="tx1"/>
                </a:solidFill>
                <a:latin typeface="+mj-lt"/>
                <a:ea typeface="+mj-ea"/>
                <a:cs typeface="+mj-cs"/>
              </a:rPr>
              <a:t>Faces of </a:t>
            </a:r>
            <a:r>
              <a:rPr lang="en-US" sz="5200" kern="1200" dirty="0" err="1">
                <a:solidFill>
                  <a:schemeClr val="tx1"/>
                </a:solidFill>
                <a:latin typeface="+mj-lt"/>
                <a:ea typeface="+mj-ea"/>
                <a:cs typeface="+mj-cs"/>
              </a:rPr>
              <a:t>deindustrialisation</a:t>
            </a:r>
            <a:endParaRPr lang="en-US" sz="5200" kern="1200" dirty="0">
              <a:solidFill>
                <a:schemeClr val="tx1"/>
              </a:solidFill>
              <a:latin typeface="+mj-lt"/>
              <a:ea typeface="+mj-ea"/>
              <a:cs typeface="+mj-cs"/>
            </a:endParaRPr>
          </a:p>
        </p:txBody>
      </p:sp>
      <p:pic>
        <p:nvPicPr>
          <p:cNvPr id="8" name="Content Placeholder 7" descr="A screenshot of a website&#10;&#10;Description automatically generated">
            <a:extLst>
              <a:ext uri="{FF2B5EF4-FFF2-40B4-BE49-F238E27FC236}">
                <a16:creationId xmlns:a16="http://schemas.microsoft.com/office/drawing/2014/main" id="{8FBBCC45-FA64-EED9-61C3-91CE5D19C2FB}"/>
              </a:ext>
            </a:extLst>
          </p:cNvPr>
          <p:cNvPicPr>
            <a:picLocks noGrp="1" noChangeAspect="1"/>
          </p:cNvPicPr>
          <p:nvPr>
            <p:ph sz="half" idx="2"/>
          </p:nvPr>
        </p:nvPicPr>
        <p:blipFill>
          <a:blip r:embed="rId2"/>
          <a:stretch>
            <a:fillRect/>
          </a:stretch>
        </p:blipFill>
        <p:spPr>
          <a:xfrm>
            <a:off x="460745" y="2365285"/>
            <a:ext cx="5269238" cy="3938756"/>
          </a:xfrm>
          <a:prstGeom prst="rect">
            <a:avLst/>
          </a:prstGeom>
        </p:spPr>
      </p:pic>
      <p:pic>
        <p:nvPicPr>
          <p:cNvPr id="6" name="Content Placeholder 5" descr="A red car in a showroom&#10;&#10;Description automatically generated">
            <a:extLst>
              <a:ext uri="{FF2B5EF4-FFF2-40B4-BE49-F238E27FC236}">
                <a16:creationId xmlns:a16="http://schemas.microsoft.com/office/drawing/2014/main" id="{F73FD8EE-0A9D-0E35-978A-0437067948B4}"/>
              </a:ext>
            </a:extLst>
          </p:cNvPr>
          <p:cNvPicPr>
            <a:picLocks noGrp="1" noChangeAspect="1"/>
          </p:cNvPicPr>
          <p:nvPr>
            <p:ph sz="half" idx="1"/>
          </p:nvPr>
        </p:nvPicPr>
        <p:blipFill>
          <a:blip r:embed="rId3"/>
          <a:stretch>
            <a:fillRect/>
          </a:stretch>
        </p:blipFill>
        <p:spPr>
          <a:xfrm>
            <a:off x="6182505" y="3154440"/>
            <a:ext cx="5828261" cy="2360445"/>
          </a:xfrm>
          <a:prstGeom prst="rect">
            <a:avLst/>
          </a:prstGeom>
        </p:spPr>
      </p:pic>
    </p:spTree>
    <p:extLst>
      <p:ext uri="{BB962C8B-B14F-4D97-AF65-F5344CB8AC3E}">
        <p14:creationId xmlns:p14="http://schemas.microsoft.com/office/powerpoint/2010/main" val="1466891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2E74DC-698B-05EE-2110-CD3541398F5D}"/>
              </a:ext>
            </a:extLst>
          </p:cNvPr>
          <p:cNvSpPr>
            <a:spLocks noGrp="1"/>
          </p:cNvSpPr>
          <p:nvPr>
            <p:ph type="title"/>
          </p:nvPr>
        </p:nvSpPr>
        <p:spPr/>
        <p:txBody>
          <a:bodyPr/>
          <a:lstStyle/>
          <a:p>
            <a:r>
              <a:rPr lang="en-US" dirty="0"/>
              <a:t>Losing the race</a:t>
            </a:r>
          </a:p>
        </p:txBody>
      </p:sp>
      <p:pic>
        <p:nvPicPr>
          <p:cNvPr id="8" name="Content Placeholder 7" descr="A graph of the top market share&#10;&#10;Description automatically generated with medium confidence">
            <a:extLst>
              <a:ext uri="{FF2B5EF4-FFF2-40B4-BE49-F238E27FC236}">
                <a16:creationId xmlns:a16="http://schemas.microsoft.com/office/drawing/2014/main" id="{16AC6A82-D20B-92A2-0730-CE7E94CEA4FC}"/>
              </a:ext>
            </a:extLst>
          </p:cNvPr>
          <p:cNvPicPr>
            <a:picLocks noGrp="1" noChangeAspect="1"/>
          </p:cNvPicPr>
          <p:nvPr>
            <p:ph sz="half" idx="1"/>
          </p:nvPr>
        </p:nvPicPr>
        <p:blipFill>
          <a:blip r:embed="rId2"/>
          <a:stretch>
            <a:fillRect/>
          </a:stretch>
        </p:blipFill>
        <p:spPr>
          <a:xfrm>
            <a:off x="838200" y="2105503"/>
            <a:ext cx="5181600" cy="3791582"/>
          </a:xfrm>
        </p:spPr>
      </p:pic>
      <p:pic>
        <p:nvPicPr>
          <p:cNvPr id="10" name="Content Placeholder 9" descr="A poster of a company's production&#10;&#10;Description automatically generated">
            <a:extLst>
              <a:ext uri="{FF2B5EF4-FFF2-40B4-BE49-F238E27FC236}">
                <a16:creationId xmlns:a16="http://schemas.microsoft.com/office/drawing/2014/main" id="{C17CF8CC-A86E-CBDA-3C60-B6B524621A18}"/>
              </a:ext>
            </a:extLst>
          </p:cNvPr>
          <p:cNvPicPr>
            <a:picLocks noGrp="1" noChangeAspect="1"/>
          </p:cNvPicPr>
          <p:nvPr>
            <p:ph sz="half" idx="2"/>
          </p:nvPr>
        </p:nvPicPr>
        <p:blipFill>
          <a:blip r:embed="rId3"/>
          <a:stretch>
            <a:fillRect/>
          </a:stretch>
        </p:blipFill>
        <p:spPr>
          <a:xfrm>
            <a:off x="7187382" y="1825625"/>
            <a:ext cx="3151235" cy="4351338"/>
          </a:xfrm>
        </p:spPr>
      </p:pic>
    </p:spTree>
    <p:extLst>
      <p:ext uri="{BB962C8B-B14F-4D97-AF65-F5344CB8AC3E}">
        <p14:creationId xmlns:p14="http://schemas.microsoft.com/office/powerpoint/2010/main" val="829871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F5E4ACA-DF80-13FF-BD07-5AE6CBD410A5}"/>
              </a:ext>
            </a:extLst>
          </p:cNvPr>
          <p:cNvSpPr>
            <a:spLocks noGrp="1"/>
          </p:cNvSpPr>
          <p:nvPr>
            <p:ph type="title"/>
          </p:nvPr>
        </p:nvSpPr>
        <p:spPr/>
        <p:txBody>
          <a:bodyPr/>
          <a:lstStyle/>
          <a:p>
            <a:r>
              <a:rPr lang="en-US" dirty="0"/>
              <a:t>Chinese green tech supremacy is commercially sound</a:t>
            </a:r>
          </a:p>
        </p:txBody>
      </p:sp>
      <p:sp>
        <p:nvSpPr>
          <p:cNvPr id="8" name="Content Placeholder 7">
            <a:extLst>
              <a:ext uri="{FF2B5EF4-FFF2-40B4-BE49-F238E27FC236}">
                <a16:creationId xmlns:a16="http://schemas.microsoft.com/office/drawing/2014/main" id="{E5EBE736-207E-3405-2091-C340D2307DDD}"/>
              </a:ext>
            </a:extLst>
          </p:cNvPr>
          <p:cNvSpPr>
            <a:spLocks noGrp="1"/>
          </p:cNvSpPr>
          <p:nvPr>
            <p:ph sz="half" idx="1"/>
          </p:nvPr>
        </p:nvSpPr>
        <p:spPr/>
        <p:txBody>
          <a:bodyPr/>
          <a:lstStyle/>
          <a:p>
            <a:r>
              <a:rPr lang="en-US" b="0" i="0" dirty="0">
                <a:solidFill>
                  <a:srgbClr val="0F1419"/>
                </a:solidFill>
                <a:effectLst/>
                <a:latin typeface="TwitterChirp"/>
              </a:rPr>
              <a:t>For automakers representing ~70% of China's NEV production. </a:t>
            </a:r>
          </a:p>
          <a:p>
            <a:r>
              <a:rPr lang="en-US" b="0" i="0" dirty="0">
                <a:solidFill>
                  <a:srgbClr val="0F1419"/>
                </a:solidFill>
                <a:effectLst/>
                <a:latin typeface="TwitterChirp"/>
              </a:rPr>
              <a:t>Contrary to popular belief, NEVs </a:t>
            </a:r>
            <a:r>
              <a:rPr lang="en-US" b="0" i="0" dirty="0">
                <a:solidFill>
                  <a:srgbClr val="FF0000"/>
                </a:solidFill>
                <a:effectLst/>
                <a:latin typeface="TwitterChirp"/>
              </a:rPr>
              <a:t>are profitable </a:t>
            </a:r>
            <a:r>
              <a:rPr lang="en-US" b="0" i="0" dirty="0">
                <a:solidFill>
                  <a:srgbClr val="0F1419"/>
                </a:solidFill>
                <a:effectLst/>
                <a:latin typeface="TwitterChirp"/>
              </a:rPr>
              <a:t>in aggregate, with the </a:t>
            </a:r>
            <a:r>
              <a:rPr lang="en-US" b="0" i="0" dirty="0" err="1">
                <a:solidFill>
                  <a:srgbClr val="0F1419"/>
                </a:solidFill>
                <a:effectLst/>
                <a:latin typeface="TwitterChirp"/>
              </a:rPr>
              <a:t>lionshare</a:t>
            </a:r>
            <a:r>
              <a:rPr lang="en-US" b="0" i="0" dirty="0">
                <a:solidFill>
                  <a:srgbClr val="0F1419"/>
                </a:solidFill>
                <a:effectLst/>
                <a:latin typeface="TwitterChirp"/>
              </a:rPr>
              <a:t> of the gross margin and profits concentrated with BYD and CATL.</a:t>
            </a:r>
            <a:endParaRPr lang="en-US" dirty="0"/>
          </a:p>
        </p:txBody>
      </p:sp>
      <p:pic>
        <p:nvPicPr>
          <p:cNvPr id="11" name="Content Placeholder 10" descr="A screenshot of a report&#10;&#10;Description automatically generated">
            <a:extLst>
              <a:ext uri="{FF2B5EF4-FFF2-40B4-BE49-F238E27FC236}">
                <a16:creationId xmlns:a16="http://schemas.microsoft.com/office/drawing/2014/main" id="{056BE248-2D55-3C57-A706-5D7E185F79CC}"/>
              </a:ext>
            </a:extLst>
          </p:cNvPr>
          <p:cNvPicPr>
            <a:picLocks noGrp="1" noChangeAspect="1"/>
          </p:cNvPicPr>
          <p:nvPr>
            <p:ph sz="half" idx="2"/>
          </p:nvPr>
        </p:nvPicPr>
        <p:blipFill>
          <a:blip r:embed="rId3"/>
          <a:stretch>
            <a:fillRect/>
          </a:stretch>
        </p:blipFill>
        <p:spPr>
          <a:xfrm>
            <a:off x="6172200" y="2554952"/>
            <a:ext cx="5181600" cy="2892684"/>
          </a:xfrm>
        </p:spPr>
      </p:pic>
    </p:spTree>
    <p:extLst>
      <p:ext uri="{BB962C8B-B14F-4D97-AF65-F5344CB8AC3E}">
        <p14:creationId xmlns:p14="http://schemas.microsoft.com/office/powerpoint/2010/main" val="3895770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27DD18-7CD5-8057-025E-DBA823CD4BB7}"/>
              </a:ext>
            </a:extLst>
          </p:cNvPr>
          <p:cNvSpPr>
            <a:spLocks noGrp="1"/>
          </p:cNvSpPr>
          <p:nvPr>
            <p:ph sz="half" idx="1"/>
          </p:nvPr>
        </p:nvSpPr>
        <p:spPr/>
        <p:txBody>
          <a:bodyPr>
            <a:normAutofit/>
          </a:bodyPr>
          <a:lstStyle/>
          <a:p>
            <a:r>
              <a:rPr lang="en-US" b="0" i="0" dirty="0">
                <a:solidFill>
                  <a:srgbClr val="0F1419"/>
                </a:solidFill>
                <a:effectLst/>
                <a:latin typeface="TwitterChirp"/>
              </a:rPr>
              <a:t>Leading Chinese EV manufacturers are enjoying production cost advantages as a</a:t>
            </a:r>
          </a:p>
          <a:p>
            <a:r>
              <a:rPr lang="en-US" b="0" i="0" dirty="0">
                <a:solidFill>
                  <a:srgbClr val="0F1419"/>
                </a:solidFill>
                <a:effectLst/>
                <a:latin typeface="TwitterChirp"/>
              </a:rPr>
              <a:t> result of production efficiencies,</a:t>
            </a:r>
          </a:p>
          <a:p>
            <a:r>
              <a:rPr lang="en-US" b="0" i="0" dirty="0">
                <a:solidFill>
                  <a:srgbClr val="0F1419"/>
                </a:solidFill>
                <a:effectLst/>
                <a:latin typeface="TwitterChirp"/>
              </a:rPr>
              <a:t> tech innovation, and </a:t>
            </a:r>
          </a:p>
          <a:p>
            <a:r>
              <a:rPr lang="en-US" b="0" i="0" dirty="0">
                <a:solidFill>
                  <a:srgbClr val="0F1419"/>
                </a:solidFill>
                <a:effectLst/>
                <a:latin typeface="TwitterChirp"/>
              </a:rPr>
              <a:t>vertically integrated business models</a:t>
            </a:r>
          </a:p>
          <a:p>
            <a:endParaRPr lang="en-US" dirty="0"/>
          </a:p>
        </p:txBody>
      </p:sp>
      <p:pic>
        <p:nvPicPr>
          <p:cNvPr id="6" name="Content Placeholder 5" descr="A close up of a car&#10;&#10;Description automatically generated">
            <a:extLst>
              <a:ext uri="{FF2B5EF4-FFF2-40B4-BE49-F238E27FC236}">
                <a16:creationId xmlns:a16="http://schemas.microsoft.com/office/drawing/2014/main" id="{FBED1910-37EA-7FBD-2FC0-327728AA6120}"/>
              </a:ext>
            </a:extLst>
          </p:cNvPr>
          <p:cNvPicPr>
            <a:picLocks noGrp="1" noChangeAspect="1"/>
          </p:cNvPicPr>
          <p:nvPr>
            <p:ph sz="half" idx="2"/>
          </p:nvPr>
        </p:nvPicPr>
        <p:blipFill>
          <a:blip r:embed="rId2"/>
          <a:stretch>
            <a:fillRect/>
          </a:stretch>
        </p:blipFill>
        <p:spPr>
          <a:xfrm>
            <a:off x="6172200" y="2025316"/>
            <a:ext cx="5181600" cy="3951956"/>
          </a:xfrm>
        </p:spPr>
      </p:pic>
      <p:sp>
        <p:nvSpPr>
          <p:cNvPr id="5" name="Title 4">
            <a:extLst>
              <a:ext uri="{FF2B5EF4-FFF2-40B4-BE49-F238E27FC236}">
                <a16:creationId xmlns:a16="http://schemas.microsoft.com/office/drawing/2014/main" id="{4B1B8284-A32F-202E-4857-0DB0E8DB4194}"/>
              </a:ext>
            </a:extLst>
          </p:cNvPr>
          <p:cNvSpPr>
            <a:spLocks noGrp="1"/>
          </p:cNvSpPr>
          <p:nvPr>
            <p:ph type="title"/>
          </p:nvPr>
        </p:nvSpPr>
        <p:spPr/>
        <p:txBody>
          <a:bodyPr/>
          <a:lstStyle/>
          <a:p>
            <a:r>
              <a:rPr lang="en-US" dirty="0"/>
              <a:t>Moreover…</a:t>
            </a:r>
          </a:p>
        </p:txBody>
      </p:sp>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299DAE34-6274-60E8-18D8-B25144798087}"/>
                  </a:ext>
                </a:extLst>
              </p14:cNvPr>
              <p14:cNvContentPartPr/>
              <p14:nvPr/>
            </p14:nvContentPartPr>
            <p14:xfrm>
              <a:off x="2614390" y="3300578"/>
              <a:ext cx="1415160" cy="72720"/>
            </p14:xfrm>
          </p:contentPart>
        </mc:Choice>
        <mc:Fallback xmlns="">
          <p:pic>
            <p:nvPicPr>
              <p:cNvPr id="11" name="Ink 10">
                <a:extLst>
                  <a:ext uri="{FF2B5EF4-FFF2-40B4-BE49-F238E27FC236}">
                    <a16:creationId xmlns:a16="http://schemas.microsoft.com/office/drawing/2014/main" id="{299DAE34-6274-60E8-18D8-B25144798087}"/>
                  </a:ext>
                </a:extLst>
              </p:cNvPr>
              <p:cNvPicPr/>
              <p:nvPr/>
            </p:nvPicPr>
            <p:blipFill>
              <a:blip r:embed="rId4"/>
              <a:stretch>
                <a:fillRect/>
              </a:stretch>
            </p:blipFill>
            <p:spPr>
              <a:xfrm>
                <a:off x="2560390" y="3192578"/>
                <a:ext cx="1522800"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67C3EAFD-B24C-CBE0-C45A-C27D30219F76}"/>
                  </a:ext>
                </a:extLst>
              </p14:cNvPr>
              <p14:cNvContentPartPr/>
              <p14:nvPr/>
            </p14:nvContentPartPr>
            <p14:xfrm>
              <a:off x="2018230" y="3881258"/>
              <a:ext cx="1458360" cy="109800"/>
            </p14:xfrm>
          </p:contentPart>
        </mc:Choice>
        <mc:Fallback xmlns="">
          <p:pic>
            <p:nvPicPr>
              <p:cNvPr id="12" name="Ink 11">
                <a:extLst>
                  <a:ext uri="{FF2B5EF4-FFF2-40B4-BE49-F238E27FC236}">
                    <a16:creationId xmlns:a16="http://schemas.microsoft.com/office/drawing/2014/main" id="{67C3EAFD-B24C-CBE0-C45A-C27D30219F76}"/>
                  </a:ext>
                </a:extLst>
              </p:cNvPr>
              <p:cNvPicPr/>
              <p:nvPr/>
            </p:nvPicPr>
            <p:blipFill>
              <a:blip r:embed="rId6"/>
              <a:stretch>
                <a:fillRect/>
              </a:stretch>
            </p:blipFill>
            <p:spPr>
              <a:xfrm>
                <a:off x="1964230" y="3773258"/>
                <a:ext cx="1566000" cy="325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8ED73472-E778-E6EC-8080-6A851F5ED6DD}"/>
                  </a:ext>
                </a:extLst>
              </p14:cNvPr>
              <p14:cNvContentPartPr/>
              <p14:nvPr/>
            </p14:nvContentPartPr>
            <p14:xfrm>
              <a:off x="1232710" y="4222898"/>
              <a:ext cx="2788200" cy="303840"/>
            </p14:xfrm>
          </p:contentPart>
        </mc:Choice>
        <mc:Fallback xmlns="">
          <p:pic>
            <p:nvPicPr>
              <p:cNvPr id="13" name="Ink 12">
                <a:extLst>
                  <a:ext uri="{FF2B5EF4-FFF2-40B4-BE49-F238E27FC236}">
                    <a16:creationId xmlns:a16="http://schemas.microsoft.com/office/drawing/2014/main" id="{8ED73472-E778-E6EC-8080-6A851F5ED6DD}"/>
                  </a:ext>
                </a:extLst>
              </p:cNvPr>
              <p:cNvPicPr/>
              <p:nvPr/>
            </p:nvPicPr>
            <p:blipFill>
              <a:blip r:embed="rId8"/>
              <a:stretch>
                <a:fillRect/>
              </a:stretch>
            </p:blipFill>
            <p:spPr>
              <a:xfrm>
                <a:off x="1179070" y="4115258"/>
                <a:ext cx="2895840" cy="519480"/>
              </a:xfrm>
              <a:prstGeom prst="rect">
                <a:avLst/>
              </a:prstGeom>
            </p:spPr>
          </p:pic>
        </mc:Fallback>
      </mc:AlternateContent>
    </p:spTree>
    <p:extLst>
      <p:ext uri="{BB962C8B-B14F-4D97-AF65-F5344CB8AC3E}">
        <p14:creationId xmlns:p14="http://schemas.microsoft.com/office/powerpoint/2010/main" val="35809429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3711</TotalTime>
  <Words>2670</Words>
  <Application>Microsoft Office PowerPoint</Application>
  <PresentationFormat>Widescreen</PresentationFormat>
  <Paragraphs>158</Paragraphs>
  <Slides>29</Slides>
  <Notes>2</Notes>
  <HiddenSlides>0</HiddenSlides>
  <MMClips>0</MMClips>
  <ScaleCrop>false</ScaleCrop>
  <HeadingPairs>
    <vt:vector size="6" baseType="variant">
      <vt:variant>
        <vt:lpstr>Benyttede skrifttyper</vt:lpstr>
      </vt:variant>
      <vt:variant>
        <vt:i4>9</vt:i4>
      </vt:variant>
      <vt:variant>
        <vt:lpstr>Tema</vt:lpstr>
      </vt:variant>
      <vt:variant>
        <vt:i4>1</vt:i4>
      </vt:variant>
      <vt:variant>
        <vt:lpstr>Slidetitler</vt:lpstr>
      </vt:variant>
      <vt:variant>
        <vt:i4>29</vt:i4>
      </vt:variant>
    </vt:vector>
  </HeadingPairs>
  <TitlesOfParts>
    <vt:vector size="39" baseType="lpstr">
      <vt:lpstr>Aharoni</vt:lpstr>
      <vt:lpstr>-apple-system</vt:lpstr>
      <vt:lpstr>Aptos</vt:lpstr>
      <vt:lpstr>Aptos Display</vt:lpstr>
      <vt:lpstr>Arial</vt:lpstr>
      <vt:lpstr>Calibri</vt:lpstr>
      <vt:lpstr>Times New Roman</vt:lpstr>
      <vt:lpstr>TimesNewRomanPSMT</vt:lpstr>
      <vt:lpstr>TwitterChirp</vt:lpstr>
      <vt:lpstr>Office Theme</vt:lpstr>
      <vt:lpstr>PowerPoint-præsentation</vt:lpstr>
      <vt:lpstr>    RIPE submission with Xuan Li and Ch 5: Chinese financial statecraft for Green Tech Domination </vt:lpstr>
      <vt:lpstr>Structure</vt:lpstr>
      <vt:lpstr>1. Book overview and dues</vt:lpstr>
      <vt:lpstr>PowerPoint-præsentation</vt:lpstr>
      <vt:lpstr>Faces of deindustrialisation</vt:lpstr>
      <vt:lpstr>Losing the race</vt:lpstr>
      <vt:lpstr>Chinese green tech supremacy is commercially sound</vt:lpstr>
      <vt:lpstr>Moreover…</vt:lpstr>
      <vt:lpstr>From the mouth of Ford CEO</vt:lpstr>
      <vt:lpstr>What is this about?</vt:lpstr>
      <vt:lpstr>How much does it matter?</vt:lpstr>
      <vt:lpstr>Wondering why China wins on decarbonization technology</vt:lpstr>
      <vt:lpstr>What explains variation in decarbonization regimes? GUNS</vt:lpstr>
      <vt:lpstr>What explains variation in decarbonization regimes? MONEY</vt:lpstr>
      <vt:lpstr>Book chapters</vt:lpstr>
      <vt:lpstr>Non-bank money and the venture capitalist state in a Leninist political system</vt:lpstr>
      <vt:lpstr>Non-Bank Financial Statecraft: Governance Guided Funds and China’s Industrial Policy  R and R with RIPE (coauthored with Xuan Li)</vt:lpstr>
      <vt:lpstr>State of the art on GGFs</vt:lpstr>
      <vt:lpstr>GGFs: The Other Pentagon</vt:lpstr>
      <vt:lpstr>1. Profits or technology?</vt:lpstr>
      <vt:lpstr>2. Loose or tight coordination?</vt:lpstr>
      <vt:lpstr>Planning demand matters</vt:lpstr>
      <vt:lpstr>Managing demand</vt:lpstr>
      <vt:lpstr>3. Who gets most derisked and constrained?</vt:lpstr>
      <vt:lpstr>4. Generalist  financing or specialist sectoral  financing?</vt:lpstr>
      <vt:lpstr>5. Geographical conditionality and risk sharing</vt:lpstr>
      <vt:lpstr>Forget trade war: EU too macro-financially weak for the job</vt:lpstr>
      <vt:lpstr>Going forward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Cornel Ban</dc:creator>
  <cp:lastModifiedBy>Gabriela Dorina Amariei</cp:lastModifiedBy>
  <cp:revision>5</cp:revision>
  <dcterms:created xsi:type="dcterms:W3CDTF">2024-05-30T06:11:52Z</dcterms:created>
  <dcterms:modified xsi:type="dcterms:W3CDTF">2024-10-08T05:26:22Z</dcterms:modified>
</cp:coreProperties>
</file>